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5765800" cy="3244850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000000"/>
    <a:srgbClr val="11437F"/>
    <a:srgbClr val="E6E6E6"/>
    <a:srgbClr val="DDDDDD"/>
    <a:srgbClr val="99CCFF"/>
    <a:srgbClr val="4978B1"/>
    <a:srgbClr val="FCFCFC"/>
    <a:srgbClr val="003B59"/>
    <a:srgbClr val="ECD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225" d="100"/>
          <a:sy n="225" d="100"/>
        </p:scale>
        <p:origin x="780" y="162"/>
      </p:cViewPr>
      <p:guideLst>
        <p:guide orient="horz" pos="2880"/>
        <p:guide pos="21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356" cy="4988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059" y="1"/>
            <a:ext cx="2944356" cy="4988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7B44D-A7E6-4B80-827B-F066170BDD8E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510"/>
            <a:ext cx="2944356" cy="4988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059" y="9432510"/>
            <a:ext cx="2944356" cy="4988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4A1DE-E6A3-40AC-A793-52E44D9379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495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533" cy="495598"/>
          </a:xfrm>
          <a:prstGeom prst="rect">
            <a:avLst/>
          </a:prstGeom>
        </p:spPr>
        <p:txBody>
          <a:bodyPr vert="horz" lIns="169731" tIns="84865" rIns="169731" bIns="8486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098" y="1"/>
            <a:ext cx="2944533" cy="495598"/>
          </a:xfrm>
          <a:prstGeom prst="rect">
            <a:avLst/>
          </a:prstGeom>
        </p:spPr>
        <p:txBody>
          <a:bodyPr vert="horz" lIns="169731" tIns="84865" rIns="169731" bIns="84865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499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31" tIns="84865" rIns="169731" bIns="848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077" y="4781067"/>
            <a:ext cx="5436348" cy="3911340"/>
          </a:xfrm>
          <a:prstGeom prst="rect">
            <a:avLst/>
          </a:prstGeom>
        </p:spPr>
        <p:txBody>
          <a:bodyPr vert="horz" lIns="169731" tIns="84865" rIns="169731" bIns="848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5803"/>
            <a:ext cx="2944533" cy="495598"/>
          </a:xfrm>
          <a:prstGeom prst="rect">
            <a:avLst/>
          </a:prstGeom>
        </p:spPr>
        <p:txBody>
          <a:bodyPr vert="horz" lIns="169731" tIns="84865" rIns="169731" bIns="8486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098" y="9435803"/>
            <a:ext cx="2944533" cy="495598"/>
          </a:xfrm>
          <a:prstGeom prst="rect">
            <a:avLst/>
          </a:prstGeom>
        </p:spPr>
        <p:txBody>
          <a:bodyPr vert="horz" lIns="169731" tIns="84865" rIns="169731" bIns="84865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3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7"/>
            <a:ext cx="4036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515162"/>
            <a:ext cx="373837" cy="2660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422808" y="543714"/>
            <a:ext cx="5082641" cy="2214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3012" y="1956145"/>
            <a:ext cx="113976" cy="152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734015" y="2217879"/>
            <a:ext cx="151968" cy="152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734016" y="2459864"/>
            <a:ext cx="151961" cy="152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3133712" y="2790248"/>
            <a:ext cx="121265" cy="1521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3118256" y="2541854"/>
            <a:ext cx="152176" cy="145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3118256" y="2286535"/>
            <a:ext cx="152176" cy="1519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36166" y="556218"/>
            <a:ext cx="150939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320451" y="700382"/>
            <a:ext cx="2058035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rgbClr val="161A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290" y="3017712"/>
            <a:ext cx="1326134" cy="276999"/>
          </a:xfrm>
        </p:spPr>
        <p:txBody>
          <a:bodyPr/>
          <a:lstStyle/>
          <a:p>
            <a:fld id="{98206734-726E-46B9-B3CD-75FDA00F97BD}" type="datetime1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0372" y="3017712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51376" y="3017712"/>
            <a:ext cx="1326134" cy="276999"/>
          </a:xfrm>
        </p:spPr>
        <p:txBody>
          <a:bodyPr/>
          <a:lstStyle/>
          <a:p>
            <a:fld id="{FAA6C436-0D4A-4340-A2B7-930FFE7E9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43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7375" y="473939"/>
            <a:ext cx="379105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746317"/>
            <a:ext cx="5189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1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3500" y="16842"/>
            <a:ext cx="3581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kern="0" dirty="0">
                <a:solidFill>
                  <a:schemeClr val="tx2"/>
                </a:solidFill>
                <a:latin typeface="Arial (Заголовки)"/>
                <a:cs typeface="Times New Roman" pitchFamily="18" charset="0"/>
              </a:rPr>
              <a:t>Порядок отражения реквизитов в </a:t>
            </a:r>
            <a:r>
              <a:rPr lang="ru-RU" sz="1000" b="1" kern="0" dirty="0" smtClean="0">
                <a:solidFill>
                  <a:schemeClr val="tx2"/>
                </a:solidFill>
                <a:latin typeface="Arial (Заголовки)"/>
                <a:cs typeface="Times New Roman" pitchFamily="18" charset="0"/>
              </a:rPr>
              <a:t>документах на оплату</a:t>
            </a:r>
            <a:endParaRPr lang="ru-RU" sz="1000" b="1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"/>
          <p:cNvSpPr/>
          <p:nvPr/>
        </p:nvSpPr>
        <p:spPr>
          <a:xfrm flipV="1">
            <a:off x="0" y="250825"/>
            <a:ext cx="5765800" cy="177168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4254500" y="3027078"/>
            <a:ext cx="1326134" cy="153888"/>
          </a:xfrm>
        </p:spPr>
        <p:txBody>
          <a:bodyPr/>
          <a:lstStyle/>
          <a:p>
            <a:fld id="{FAA6C436-0D4A-4340-A2B7-930FFE7E96AA}" type="slidenum">
              <a:rPr lang="ru-RU" sz="1000" b="1">
                <a:solidFill>
                  <a:srgbClr val="000000"/>
                </a:solidFill>
              </a:rPr>
              <a:t>1</a:t>
            </a:fld>
            <a:endParaRPr lang="ru-RU" sz="10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679761"/>
              </p:ext>
            </p:extLst>
          </p:nvPr>
        </p:nvGraphicFramePr>
        <p:xfrm>
          <a:off x="63500" y="427993"/>
          <a:ext cx="3505201" cy="2792780"/>
        </p:xfrm>
        <a:graphic>
          <a:graphicData uri="http://schemas.openxmlformats.org/drawingml/2006/table">
            <a:tbl>
              <a:tblPr firstRow="1" firstCol="1" bandRow="1"/>
              <a:tblGrid>
                <a:gridCol w="851075"/>
                <a:gridCol w="90075"/>
                <a:gridCol w="503463"/>
                <a:gridCol w="167689"/>
                <a:gridCol w="90075"/>
                <a:gridCol w="90075"/>
                <a:gridCol w="248553"/>
                <a:gridCol w="401014"/>
                <a:gridCol w="90075"/>
                <a:gridCol w="559491"/>
                <a:gridCol w="90075"/>
                <a:gridCol w="323541"/>
              </a:tblGrid>
              <a:tr h="57230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ОТДЕЛЕНИЕ-НБ РЕСПУБЛИКА МАРИЙ ЭЛ БАНКА РОССИИ//УФК по Республике Марий Эл г. Йошкар-Ола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БИК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018860003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5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Банк получателя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Счет №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40102810545370000075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ИНН </a:t>
                      </a:r>
                      <a:r>
                        <a:rPr lang="ru-RU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1215026787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КПП </a:t>
                      </a:r>
                      <a:r>
                        <a:rPr lang="ru-RU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121501001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Счет №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03100643000000010800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51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51">
                <a:tc rowSpan="2"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УФК по </a:t>
                      </a:r>
                      <a:r>
                        <a:rPr lang="ru-RU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Республике Марий Эл (Марийское</a:t>
                      </a:r>
                      <a:r>
                        <a:rPr lang="ru-RU" sz="6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УФАС России)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Вид оп.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01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Срок плат.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151"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Наз. пл.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Очер. Плат.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5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9226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Получатель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Код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УИН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Рез. Поле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07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(КБК)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5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хххххххххххххххххххх</a:t>
                      </a:r>
                      <a:endParaRPr lang="ru-RU" sz="6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(ОКТМО)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хххххххх</a:t>
                      </a:r>
                      <a:endParaRPr lang="ru-RU" sz="7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5408" marR="3540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75"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Оплата штрафа по постановлению от </a:t>
                      </a:r>
                      <a:r>
                        <a:rPr lang="ru-RU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10.12.2020 </a:t>
                      </a: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18810112155130056028</a:t>
                      </a:r>
                      <a:r>
                        <a:rPr lang="ru-RU" sz="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075">
                <a:tc gridSpan="1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Назначение платежа</a:t>
                      </a:r>
                    </a:p>
                  </a:txBody>
                  <a:tcPr marL="35408" marR="3540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Стрелка влево 7"/>
          <p:cNvSpPr/>
          <p:nvPr/>
        </p:nvSpPr>
        <p:spPr>
          <a:xfrm>
            <a:off x="3644901" y="631825"/>
            <a:ext cx="304799" cy="108012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3644902" y="1037568"/>
            <a:ext cx="304798" cy="108011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3606800" y="1530300"/>
            <a:ext cx="381001" cy="108012"/>
          </a:xfrm>
          <a:prstGeom prst="left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00" y="401563"/>
            <a:ext cx="1676400" cy="33827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089150" y="479424"/>
            <a:ext cx="565150" cy="226667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20900" y="1020482"/>
            <a:ext cx="990600" cy="250196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20900" y="1317171"/>
            <a:ext cx="990600" cy="22905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 flipV="1">
            <a:off x="4025902" y="416463"/>
            <a:ext cx="1676398" cy="443961"/>
          </a:xfrm>
          <a:prstGeom prst="roundRect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 flipV="1">
            <a:off x="4025901" y="923599"/>
            <a:ext cx="1676398" cy="443961"/>
          </a:xfrm>
          <a:prstGeom prst="roundRect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 flipV="1">
            <a:off x="4038601" y="1501836"/>
            <a:ext cx="1676398" cy="674794"/>
          </a:xfrm>
          <a:prstGeom prst="roundRect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25900" y="427994"/>
            <a:ext cx="1676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chemeClr val="accent1">
                    <a:lumMod val="50000"/>
                  </a:schemeClr>
                </a:solidFill>
              </a:rPr>
              <a:t>БИК Управления Федерального казначейства</a:t>
            </a:r>
          </a:p>
          <a:p>
            <a:r>
              <a:rPr lang="ru-RU" sz="700" dirty="0">
                <a:solidFill>
                  <a:schemeClr val="accent1">
                    <a:lumMod val="50000"/>
                  </a:schemeClr>
                </a:solidFill>
              </a:rPr>
              <a:t> по Республике Марий </a:t>
            </a:r>
            <a:r>
              <a:rPr lang="ru-RU" sz="700" dirty="0" smtClean="0">
                <a:solidFill>
                  <a:schemeClr val="accent1">
                    <a:lumMod val="50000"/>
                  </a:schemeClr>
                </a:solidFill>
              </a:rPr>
              <a:t>Эл</a:t>
            </a:r>
            <a:endParaRPr lang="ru-RU" sz="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5900" y="923599"/>
            <a:ext cx="16763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50" dirty="0">
                <a:solidFill>
                  <a:schemeClr val="accent1">
                    <a:lumMod val="50000"/>
                  </a:schemeClr>
                </a:solidFill>
              </a:rPr>
              <a:t>Единый казначейский счет, открытый Управлению Федерального казначейства по Республике Марий </a:t>
            </a:r>
            <a:r>
              <a:rPr lang="ru-RU" sz="650" dirty="0" smtClean="0"/>
              <a:t>Эл</a:t>
            </a:r>
            <a:endParaRPr lang="ru-RU" sz="650" dirty="0"/>
          </a:p>
        </p:txBody>
      </p:sp>
      <p:sp>
        <p:nvSpPr>
          <p:cNvPr id="20" name="TextBox 19"/>
          <p:cNvSpPr txBox="1"/>
          <p:nvPr/>
        </p:nvSpPr>
        <p:spPr>
          <a:xfrm>
            <a:off x="4102100" y="15303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chemeClr val="accent1">
                    <a:lumMod val="50000"/>
                  </a:schemeClr>
                </a:solidFill>
              </a:rPr>
              <a:t>Казначейский счет для учета средств поступлений, 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</a:rPr>
              <a:t>открытый </a:t>
            </a:r>
            <a:r>
              <a:rPr lang="ru-RU" sz="600" dirty="0">
                <a:solidFill>
                  <a:schemeClr val="accent1">
                    <a:lumMod val="50000"/>
                  </a:schemeClr>
                </a:solidFill>
              </a:rPr>
              <a:t>в Управлении Федерального казначейства по Республике Марий </a:t>
            </a:r>
            <a:r>
              <a:rPr lang="ru-RU" sz="600" dirty="0" smtClean="0">
                <a:solidFill>
                  <a:schemeClr val="accent1">
                    <a:lumMod val="50000"/>
                  </a:schemeClr>
                </a:solidFill>
              </a:rPr>
              <a:t>Эл</a:t>
            </a:r>
            <a:endParaRPr lang="ru-RU" sz="600" dirty="0"/>
          </a:p>
        </p:txBody>
      </p:sp>
    </p:spTree>
    <p:extLst>
      <p:ext uri="{BB962C8B-B14F-4D97-AF65-F5344CB8AC3E}">
        <p14:creationId xmlns:p14="http://schemas.microsoft.com/office/powerpoint/2010/main" val="4932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1323</TotalTime>
  <Words>147</Words>
  <Application>Microsoft Office PowerPoint</Application>
  <PresentationFormat>Произвольный</PresentationFormat>
  <Paragraphs>49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(Заголовки)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Жеребцов Андрей Александрович</dc:creator>
  <cp:lastModifiedBy>Ирина Седых</cp:lastModifiedBy>
  <cp:revision>169</cp:revision>
  <cp:lastPrinted>2020-09-08T07:52:28Z</cp:lastPrinted>
  <dcterms:created xsi:type="dcterms:W3CDTF">2019-07-31T16:47:50Z</dcterms:created>
  <dcterms:modified xsi:type="dcterms:W3CDTF">2020-12-08T05:28:58Z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