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8" r:id="rId3"/>
    <p:sldId id="284" r:id="rId4"/>
    <p:sldId id="273" r:id="rId5"/>
    <p:sldId id="274" r:id="rId6"/>
    <p:sldId id="282" r:id="rId7"/>
    <p:sldId id="267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60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082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4005" autoAdjust="0"/>
  </p:normalViewPr>
  <p:slideViewPr>
    <p:cSldViewPr snapToGrid="0">
      <p:cViewPr varScale="1">
        <p:scale>
          <a:sx n="94" d="100"/>
          <a:sy n="94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2614828821915E-2"/>
          <c:y val="7.7187519635118981E-2"/>
          <c:w val="0.92210559923579249"/>
          <c:h val="0.83197579495998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25589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AFE-4805-969A-83700359F92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AFE-4805-969A-83700359F9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AFE-4805-969A-83700359F92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AFE-4805-969A-83700359F92F}"/>
              </c:ext>
            </c:extLst>
          </c:dPt>
          <c:dLbls>
            <c:spPr>
              <a:noFill/>
              <a:ln w="240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Выдано предупреждений</c:v>
                </c:pt>
                <c:pt idx="1">
                  <c:v>Исполнено предупреждений</c:v>
                </c:pt>
                <c:pt idx="2">
                  <c:v>Вынесено решений</c:v>
                </c:pt>
                <c:pt idx="3">
                  <c:v>Вынесено постановлений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AFE-4805-969A-83700359F9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AFE-4805-969A-83700359F92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AFE-4805-969A-83700359F9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AFE-4805-969A-83700359F92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AFE-4805-969A-83700359F92F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0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Выдано предупреждений</c:v>
                </c:pt>
                <c:pt idx="1">
                  <c:v>Исполнено предупреждений</c:v>
                </c:pt>
                <c:pt idx="2">
                  <c:v>Вынесено решений</c:v>
                </c:pt>
                <c:pt idx="3">
                  <c:v>Вынесено постановлений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AFE-4805-969A-83700359F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2489312"/>
        <c:axId val="-392480064"/>
      </c:barChart>
      <c:catAx>
        <c:axId val="-39248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392480064"/>
        <c:crosses val="autoZero"/>
        <c:auto val="1"/>
        <c:lblAlgn val="ctr"/>
        <c:lblOffset val="100"/>
        <c:noMultiLvlLbl val="0"/>
      </c:catAx>
      <c:valAx>
        <c:axId val="-392480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92489312"/>
        <c:crosses val="autoZero"/>
        <c:crossBetween val="between"/>
      </c:valAx>
      <c:spPr>
        <a:noFill/>
        <a:ln w="24454">
          <a:noFill/>
        </a:ln>
      </c:spPr>
    </c:plotArea>
    <c:legend>
      <c:legendPos val="tr"/>
      <c:layout>
        <c:manualLayout>
          <c:xMode val="edge"/>
          <c:yMode val="edge"/>
          <c:x val="2.828957318718375E-2"/>
          <c:y val="0.21086289459507621"/>
          <c:w val="0.25898632183172221"/>
          <c:h val="0.12874129864201758"/>
        </c:manualLayout>
      </c:layout>
      <c:overlay val="0"/>
      <c:txPr>
        <a:bodyPr/>
        <a:lstStyle/>
        <a:p>
          <a:pPr>
            <a:defRPr sz="18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7" baseline="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69536379870141E-2"/>
          <c:y val="6.6286208740576461E-2"/>
          <c:w val="0.92210559923579249"/>
          <c:h val="0.83197579495998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25589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AFE-4805-969A-83700359F92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AFE-4805-969A-83700359F9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AFE-4805-969A-83700359F92F}"/>
              </c:ext>
            </c:extLst>
          </c:dPt>
          <c:dLbls>
            <c:dLbl>
              <c:idx val="0"/>
              <c:spPr>
                <a:noFill/>
                <a:ln w="2407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0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Признан факт нарушения</c:v>
                </c:pt>
                <c:pt idx="1">
                  <c:v>Выдано предупреждений</c:v>
                </c:pt>
                <c:pt idx="2">
                  <c:v>Исполнено предупреждений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AFE-4805-969A-83700359F9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AFE-4805-969A-83700359F92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AFE-4805-969A-83700359F9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AFE-4805-969A-83700359F92F}"/>
              </c:ext>
            </c:extLst>
          </c:dPt>
          <c:dLbls>
            <c:spPr>
              <a:noFill/>
              <a:ln w="240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Признан факт нарушения</c:v>
                </c:pt>
                <c:pt idx="1">
                  <c:v>Выдано предупреждений</c:v>
                </c:pt>
                <c:pt idx="2">
                  <c:v>Исполнено предупреждений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AFE-4805-969A-83700359F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2488224"/>
        <c:axId val="-392483872"/>
      </c:barChart>
      <c:catAx>
        <c:axId val="-39248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392483872"/>
        <c:crosses val="autoZero"/>
        <c:auto val="1"/>
        <c:lblAlgn val="ctr"/>
        <c:lblOffset val="100"/>
        <c:noMultiLvlLbl val="0"/>
      </c:catAx>
      <c:valAx>
        <c:axId val="-392483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92488224"/>
        <c:crosses val="autoZero"/>
        <c:crossBetween val="between"/>
      </c:valAx>
      <c:spPr>
        <a:noFill/>
        <a:ln w="24454">
          <a:noFill/>
        </a:ln>
      </c:spPr>
    </c:plotArea>
    <c:legend>
      <c:legendPos val="tr"/>
      <c:layout>
        <c:manualLayout>
          <c:xMode val="edge"/>
          <c:yMode val="edge"/>
          <c:x val="1.2137910739906553E-2"/>
          <c:y val="0.13237392064785336"/>
          <c:w val="0.25898632183172221"/>
          <c:h val="0.12874129864201758"/>
        </c:manualLayout>
      </c:layout>
      <c:overlay val="0"/>
      <c:txPr>
        <a:bodyPr/>
        <a:lstStyle/>
        <a:p>
          <a:pPr>
            <a:defRPr sz="18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7" baseline="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11489054360536E-2"/>
          <c:y val="0.14810788173021452"/>
          <c:w val="0.9589869602461194"/>
          <c:h val="0.71612789986796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24746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B80-481A-AA4E-F556D8BD576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B80-481A-AA4E-F556D8BD576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B80-481A-AA4E-F556D8BD576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B80-481A-AA4E-F556D8BD576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B80-481A-AA4E-F556D8BD576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B80-481A-AA4E-F556D8BD576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B80-481A-AA4E-F556D8BD5762}"/>
              </c:ext>
            </c:extLst>
          </c:dPt>
          <c:dLbls>
            <c:spPr>
              <a:noFill/>
              <a:ln w="2328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Рассмотрено дел</c:v>
                </c:pt>
                <c:pt idx="1">
                  <c:v>Выдано предписаний</c:v>
                </c:pt>
                <c:pt idx="2">
                  <c:v>Исполнено предписаний</c:v>
                </c:pt>
                <c:pt idx="3">
                  <c:v>Рассмотрено дел по КоАП РФ</c:v>
                </c:pt>
                <c:pt idx="4">
                  <c:v>Назначен штраф</c:v>
                </c:pt>
                <c:pt idx="5">
                  <c:v>Назначено предупреждение</c:v>
                </c:pt>
                <c:pt idx="6">
                  <c:v>Прекращено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63</c:v>
                </c:pt>
                <c:pt idx="1">
                  <c:v>51</c:v>
                </c:pt>
                <c:pt idx="2">
                  <c:v>47</c:v>
                </c:pt>
                <c:pt idx="3">
                  <c:v>108</c:v>
                </c:pt>
                <c:pt idx="4">
                  <c:v>50</c:v>
                </c:pt>
                <c:pt idx="5">
                  <c:v>57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80-481A-AA4E-F556D8BD57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B80-481A-AA4E-F556D8BD576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B80-481A-AA4E-F556D8BD576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B80-481A-AA4E-F556D8BD576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B80-481A-AA4E-F556D8BD576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B80-481A-AA4E-F556D8BD576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B80-481A-AA4E-F556D8BD5762}"/>
              </c:ext>
            </c:extLst>
          </c:dPt>
          <c:dLbls>
            <c:spPr>
              <a:noFill/>
              <a:ln w="2328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Рассмотрено дел</c:v>
                </c:pt>
                <c:pt idx="1">
                  <c:v>Выдано предписаний</c:v>
                </c:pt>
                <c:pt idx="2">
                  <c:v>Исполнено предписаний</c:v>
                </c:pt>
                <c:pt idx="3">
                  <c:v>Рассмотрено дел по КоАП РФ</c:v>
                </c:pt>
                <c:pt idx="4">
                  <c:v>Назначен штраф</c:v>
                </c:pt>
                <c:pt idx="5">
                  <c:v>Назначено предупреждение</c:v>
                </c:pt>
                <c:pt idx="6">
                  <c:v>Прекращено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53</c:v>
                </c:pt>
                <c:pt idx="1">
                  <c:v>34</c:v>
                </c:pt>
                <c:pt idx="2">
                  <c:v>28</c:v>
                </c:pt>
                <c:pt idx="3">
                  <c:v>67</c:v>
                </c:pt>
                <c:pt idx="4">
                  <c:v>64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B80-481A-AA4E-F556D8BD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2482240"/>
        <c:axId val="-392494752"/>
      </c:barChart>
      <c:catAx>
        <c:axId val="-3924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6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600" b="0" i="0" u="none" strike="noStrike" kern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92494752"/>
        <c:crosses val="autoZero"/>
        <c:auto val="1"/>
        <c:lblAlgn val="ctr"/>
        <c:lblOffset val="100"/>
        <c:noMultiLvlLbl val="0"/>
      </c:catAx>
      <c:valAx>
        <c:axId val="-39249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92482240"/>
        <c:crosses val="autoZero"/>
        <c:crossBetween val="between"/>
      </c:valAx>
      <c:spPr>
        <a:noFill/>
        <a:ln w="23542">
          <a:noFill/>
        </a:ln>
      </c:spPr>
    </c:plotArea>
    <c:legend>
      <c:legendPos val="tr"/>
      <c:layout>
        <c:manualLayout>
          <c:xMode val="edge"/>
          <c:yMode val="edge"/>
          <c:x val="2.0129948189608216E-2"/>
          <c:y val="0.1031318534582331"/>
          <c:w val="0.20474899174188599"/>
          <c:h val="8.5287984835228953E-2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69022915850515931"/>
          <c:h val="0.823432666984980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6708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34-49DF-B905-25BA3294F659}"/>
              </c:ext>
            </c:extLst>
          </c:dPt>
          <c:dPt>
            <c:idx val="1"/>
            <c:bubble3D val="0"/>
            <c:spPr>
              <a:solidFill>
                <a:srgbClr val="012C6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34-49DF-B905-25BA3294F659}"/>
              </c:ext>
            </c:extLst>
          </c:dPt>
          <c:dPt>
            <c:idx val="2"/>
            <c:bubble3D val="0"/>
            <c:spPr>
              <a:solidFill>
                <a:srgbClr val="CCE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34-49DF-B905-25BA3294F659}"/>
              </c:ext>
            </c:extLst>
          </c:dPt>
          <c:dPt>
            <c:idx val="3"/>
            <c:bubble3D val="0"/>
            <c:spPr>
              <a:solidFill>
                <a:srgbClr val="45A69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34-49DF-B905-25BA3294F6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894224087248832"/>
                  <c:y val="-3.19150525341758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406965077044469"/>
                  <c:y val="-0.16097084324454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3436548025637389E-2"/>
                  <c:y val="0.15547393237910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реклама запрещенных товаров</c:v>
                </c:pt>
                <c:pt idx="1">
                  <c:v>недостоверная реклама</c:v>
                </c:pt>
                <c:pt idx="2">
                  <c:v>общие требования</c:v>
                </c:pt>
                <c:pt idx="3">
                  <c:v>реклама медицинских препаратов</c:v>
                </c:pt>
                <c:pt idx="4">
                  <c:v>реклама алкогольной продукции</c:v>
                </c:pt>
                <c:pt idx="5">
                  <c:v>иные нарушения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0.47199999999999998</c:v>
                </c:pt>
                <c:pt idx="1">
                  <c:v>0.20699999999999999</c:v>
                </c:pt>
                <c:pt idx="2">
                  <c:v>5.7000000000000002E-2</c:v>
                </c:pt>
                <c:pt idx="3">
                  <c:v>5.7000000000000002E-2</c:v>
                </c:pt>
                <c:pt idx="4">
                  <c:v>5.7000000000000002E-2</c:v>
                </c:pt>
                <c:pt idx="5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34-49DF-B905-25BA3294F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632606631292192E-2"/>
          <c:y val="0.86186089711877023"/>
          <c:w val="0.86936215119436411"/>
          <c:h val="0.13590715812801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0.91811</cdr:x>
      <cdr:y>0.18631</cdr:y>
    </cdr:from>
    <cdr:to>
      <cdr:x>0.94957</cdr:x>
      <cdr:y>0.26326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22234" y="1029532"/>
          <a:ext cx="388815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0.91811</cdr:x>
      <cdr:y>0.18631</cdr:y>
    </cdr:from>
    <cdr:to>
      <cdr:x>0.94957</cdr:x>
      <cdr:y>0.26326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22234" y="1029532"/>
          <a:ext cx="388815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0.92686</cdr:x>
      <cdr:y>0.19706</cdr:y>
    </cdr:from>
    <cdr:to>
      <cdr:x>0.95907</cdr:x>
      <cdr:y>0.25219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22235" y="1029543"/>
          <a:ext cx="38886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04B50-258C-42D1-974C-836995B402B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213F-6E96-480A-A57E-421DA3C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0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432CA-FE5A-4279-8CD0-E56BE9CFBDD0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A3B0-5262-4F85-94CB-7D17DA629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8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9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0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4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9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9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3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7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0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5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3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3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0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84BA-578F-4F2E-A021-87548D8D9F6D}" type="datetime1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9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26F-3D9E-4AE9-AACD-E0091B002AE0}" type="datetime1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1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C4AF-3A26-4720-91A3-DD4E9B397AE6}" type="datetime1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9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C792-BD63-4ADD-B247-981A02E52346}" type="datetime1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1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8E07-87A2-402D-AC53-7C70DF544A3C}" type="datetime1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2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9CA-AC9C-480C-9512-B4567475A774}" type="datetime1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5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6A02-7795-4A9B-B5B2-AD4E212B1191}" type="datetime1">
              <a:rPr lang="ru-RU" smtClean="0"/>
              <a:t>25.08.2023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1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8851-D3E2-4833-96F1-9AD8AF7A870B}" type="datetime1">
              <a:rPr lang="ru-RU" smtClean="0"/>
              <a:t>25.08.2023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3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41DC-9389-4123-AD45-8AEE196E26D2}" type="datetime1">
              <a:rPr lang="ru-RU" smtClean="0"/>
              <a:t>25.08.2023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2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AB-C9C9-4A55-92B3-4F15C0A90215}" type="datetime1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D3C7-C69E-49A9-9C93-F41A5AF7B980}" type="datetime1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9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926F-A264-43E6-B85F-7026B5E83314}" type="datetime1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7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chart" Target="../charts/chart4.xm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9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91.sv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8.jpe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chart" Target="../charts/chart1.xml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jpg"/><Relationship Id="rId5" Type="http://schemas.openxmlformats.org/officeDocument/2006/relationships/image" Target="../media/image5.png"/><Relationship Id="rId10" Type="http://schemas.openxmlformats.org/officeDocument/2006/relationships/image" Target="../media/image93.svg"/><Relationship Id="rId4" Type="http://schemas.openxmlformats.org/officeDocument/2006/relationships/image" Target="../media/image9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9.jpg"/><Relationship Id="rId4" Type="http://schemas.openxmlformats.org/officeDocument/2006/relationships/image" Target="../media/image91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93.svg"/><Relationship Id="rId5" Type="http://schemas.openxmlformats.org/officeDocument/2006/relationships/image" Target="../media/image5.png"/><Relationship Id="rId4" Type="http://schemas.openxmlformats.org/officeDocument/2006/relationships/image" Target="../media/image9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chart" Target="../charts/chart2.xml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chart" Target="../charts/chart3.xml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39616" cy="6858000"/>
          </a:xfrm>
          <a:prstGeom prst="rect">
            <a:avLst/>
          </a:prstGeom>
          <a:solidFill>
            <a:srgbClr val="067082"/>
          </a:solidFill>
          <a:ln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87477" y="6309321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9" y="644691"/>
            <a:ext cx="5039716" cy="2112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0381" y="5909211"/>
            <a:ext cx="351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Марийское УФАС России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9902" y="2831445"/>
            <a:ext cx="871514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выявляемых </a:t>
            </a:r>
            <a:endParaRPr lang="ru-RU" sz="3400" b="1" dirty="0" smtClean="0">
              <a:solidFill>
                <a:srgbClr val="067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Марийским </a:t>
            </a:r>
            <a:r>
              <a:rPr lang="ru-RU" sz="34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УФАС России нарушений антимонопольного законодательства </a:t>
            </a:r>
            <a:endParaRPr lang="ru-RU" sz="3400" b="1" dirty="0" smtClean="0">
              <a:solidFill>
                <a:srgbClr val="067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о рекламе за 2023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7477" y="670464"/>
            <a:ext cx="4704523" cy="6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6103" y="182624"/>
            <a:ext cx="1208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законодательства</a:t>
            </a:r>
          </a:p>
          <a:p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</a:t>
            </a:r>
            <a:endParaRPr lang="ru-RU" sz="2800" b="1" dirty="0" smtClean="0">
              <a:ln w="0"/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58" y="2887633"/>
            <a:ext cx="4812234" cy="33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650"/>
              </p:ext>
            </p:extLst>
          </p:nvPr>
        </p:nvGraphicFramePr>
        <p:xfrm>
          <a:off x="-2306423" y="911444"/>
          <a:ext cx="10878924" cy="549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1D5F590B-784B-4909-A2EE-B7BA51918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304671"/>
              </p:ext>
            </p:extLst>
          </p:nvPr>
        </p:nvGraphicFramePr>
        <p:xfrm>
          <a:off x="114312" y="886481"/>
          <a:ext cx="7625271" cy="569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22823" y="1910947"/>
            <a:ext cx="52848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26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экспертный совет по рекламе. Рассмотрено </a:t>
            </a:r>
            <a:r>
              <a:rPr lang="ru-RU" sz="26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26618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103" y="182624"/>
            <a:ext cx="1208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законодательства</a:t>
            </a:r>
          </a:p>
          <a:p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</a:t>
            </a:r>
            <a:endParaRPr lang="ru-RU" sz="2800" b="1" dirty="0" smtClean="0">
              <a:ln w="0"/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884" y="2969513"/>
            <a:ext cx="1230832" cy="12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5" y="1333118"/>
            <a:ext cx="3487238" cy="4662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050" y="-1722438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65" y="1026048"/>
            <a:ext cx="3589735" cy="57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6103" y="182624"/>
            <a:ext cx="1208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законодательства</a:t>
            </a:r>
          </a:p>
          <a:p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</a:t>
            </a:r>
            <a:endParaRPr lang="ru-RU" sz="2800" b="1" dirty="0" smtClean="0">
              <a:ln w="0"/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1" y="1561814"/>
            <a:ext cx="3750900" cy="37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2889" y="3520472"/>
            <a:ext cx="6570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«Банк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 России отменил комиссии, теперь абсолютно все платежи и переводы бесплатны, никаких ограничений. Закажите бесплатную дебетовую карту. Лучший мобильный банк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2889" y="1946224"/>
            <a:ext cx="6123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«Такой низкой ставки еще не было. Кредит в Банке от 4 процентов. Оформите онлайн и получите деньги уже сегодня»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6103" y="182624"/>
            <a:ext cx="1208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законодательства</a:t>
            </a:r>
          </a:p>
          <a:p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</a:t>
            </a:r>
            <a:endParaRPr lang="ru-RU" sz="2800" b="1" dirty="0" smtClean="0">
              <a:ln w="0"/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4" y="1342788"/>
            <a:ext cx="5847818" cy="4385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04117" y="2420292"/>
            <a:ext cx="50418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использования в рекламе образов медицинских работников, указания на лечебные свойства и отзывов врачей</a:t>
            </a:r>
          </a:p>
          <a:p>
            <a:pPr algn="ctr"/>
            <a:endParaRPr lang="ru-RU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9413" y="5779420"/>
            <a:ext cx="503349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впечатление </a:t>
            </a:r>
            <a:endParaRPr lang="ru-RU" sz="26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излечении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многих болезней 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pic>
        <p:nvPicPr>
          <p:cNvPr id="9" name="Рисунок 5" descr="C:\Users\to12-vinokurova\Downloads\photo1668599240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19661" r="3212" b="2171"/>
          <a:stretch>
            <a:fillRect/>
          </a:stretch>
        </p:blipFill>
        <p:spPr bwMode="auto">
          <a:xfrm>
            <a:off x="1226102" y="1076906"/>
            <a:ext cx="4941018" cy="568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03815" y="2535894"/>
            <a:ext cx="525812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должна быть достоверной и содержать правдивые сведения об условиях приобретения услуг и о лице, оказывающем данные услуги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6103" y="182624"/>
            <a:ext cx="1208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законодательства</a:t>
            </a:r>
          </a:p>
          <a:p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</a:t>
            </a:r>
            <a:endParaRPr lang="ru-RU" sz="2800" b="1" dirty="0" smtClean="0">
              <a:ln w="0"/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500" y="4559300"/>
            <a:ext cx="308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www.mari-el.fas.gov.ru</a:t>
            </a:r>
            <a:endParaRPr lang="ru-RU" sz="24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45" y="2119009"/>
            <a:ext cx="1729902" cy="1729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5" y="2119009"/>
            <a:ext cx="1729902" cy="17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317" y="169250"/>
            <a:ext cx="809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1938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контроль хозяйствующих субъектов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349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443859" y="1264597"/>
            <a:ext cx="5384800" cy="3343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1217674" y="3049895"/>
            <a:ext cx="10012101" cy="2205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898815" y="6554417"/>
            <a:ext cx="238760" cy="365125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graphicFrame>
        <p:nvGraphicFramePr>
          <p:cNvPr id="12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952359"/>
              </p:ext>
            </p:extLst>
          </p:nvPr>
        </p:nvGraphicFramePr>
        <p:xfrm>
          <a:off x="578664" y="546114"/>
          <a:ext cx="11166295" cy="582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7426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894127" y="6660496"/>
            <a:ext cx="297873" cy="167737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 bwMode="auto">
          <a:xfrm>
            <a:off x="301321" y="796548"/>
            <a:ext cx="11012184" cy="7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2" name="AutoShape 2" descr="Электроснабжение высоковольтной линии PNG , высоковольтная линия, линия,  питаться от PNG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-2843966" y="-144463"/>
            <a:ext cx="3304341" cy="330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13317" y="169250"/>
            <a:ext cx="809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1938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контроль хозяйствующих субъектов</a:t>
            </a:r>
          </a:p>
        </p:txBody>
      </p:sp>
      <p:sp>
        <p:nvSpPr>
          <p:cNvPr id="12" name="Объект 3"/>
          <p:cNvSpPr txBox="1">
            <a:spLocks/>
          </p:cNvSpPr>
          <p:nvPr/>
        </p:nvSpPr>
        <p:spPr bwMode="auto">
          <a:xfrm>
            <a:off x="887719" y="2064368"/>
            <a:ext cx="7302064" cy="331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Главным критерием применения тарифов за электрическую энергию является цель использования электрической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энергии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юридическим лицам использующим объекты для удовлетворения коммунально-бытовых нужд применяются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тарифы,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приравненные для «населения»</a:t>
            </a:r>
          </a:p>
          <a:p>
            <a:pPr marL="0" indent="0" algn="ctr">
              <a:buFontTx/>
              <a:buNone/>
              <a:defRPr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17" y="1931097"/>
            <a:ext cx="3460110" cy="31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13317" y="60443"/>
            <a:ext cx="810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контроль недобросовестной конкуренции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894127" y="6660496"/>
            <a:ext cx="297873" cy="167737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 bwMode="auto">
          <a:xfrm>
            <a:off x="119662" y="580071"/>
            <a:ext cx="11012184" cy="7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 bwMode="auto">
          <a:xfrm>
            <a:off x="5453027" y="1858927"/>
            <a:ext cx="6417309" cy="135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предложения-оферты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заключение договора ТО ВКГО в форме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оплате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74" y="1008043"/>
            <a:ext cx="4043756" cy="5750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Объект 3"/>
          <p:cNvSpPr txBox="1">
            <a:spLocks/>
          </p:cNvSpPr>
          <p:nvPr/>
        </p:nvSpPr>
        <p:spPr bwMode="auto">
          <a:xfrm>
            <a:off x="5625754" y="4544013"/>
            <a:ext cx="6417309" cy="16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5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Лицу, распространяющему данные листовки, выдано предупреждение </a:t>
            </a:r>
            <a:r>
              <a:rPr lang="ru-RU" sz="25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прекращении </a:t>
            </a:r>
            <a:r>
              <a:rPr lang="ru-RU" sz="25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распространения (</a:t>
            </a:r>
            <a:r>
              <a:rPr lang="ru-RU" sz="25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5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 </a:t>
            </a:r>
            <a:r>
              <a:rPr lang="ru-RU" sz="25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 защите конкуренции</a:t>
            </a:r>
            <a:r>
              <a:rPr lang="ru-RU" sz="25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6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03767" y="131903"/>
            <a:ext cx="8185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контроль недобросовестной конкуренции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894127" y="6660496"/>
            <a:ext cx="297873" cy="167737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:\Users\to12-juravleva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to12-juravleva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13" name="Объект 3"/>
          <p:cNvSpPr txBox="1">
            <a:spLocks/>
          </p:cNvSpPr>
          <p:nvPr/>
        </p:nvSpPr>
        <p:spPr bwMode="auto">
          <a:xfrm>
            <a:off x="732143" y="2003260"/>
            <a:ext cx="7302064" cy="132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при осуществлении деятельности сайта гибдд12.рф, сходного до степени смешения с сайтом, используемым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Госавтоинспекцией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гибдд.рф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50" y="1521040"/>
            <a:ext cx="3243813" cy="3248721"/>
          </a:xfrm>
          <a:prstGeom prst="rect">
            <a:avLst/>
          </a:prstGeom>
        </p:spPr>
      </p:pic>
      <p:sp>
        <p:nvSpPr>
          <p:cNvPr id="16" name="Объект 3"/>
          <p:cNvSpPr txBox="1">
            <a:spLocks/>
          </p:cNvSpPr>
          <p:nvPr/>
        </p:nvSpPr>
        <p:spPr bwMode="auto">
          <a:xfrm>
            <a:off x="855874" y="4852106"/>
            <a:ext cx="10514302" cy="16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5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использующим наименование сайта гибдд12.рф, выданы предупреждения о прекращении использования данного наименования при продвижении оказания услуг аварийных комиссаров (</a:t>
            </a:r>
            <a:r>
              <a:rPr lang="ru-RU" sz="25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14.8 Закона о защите конкуренции</a:t>
            </a:r>
            <a:r>
              <a:rPr lang="ru-RU" sz="2500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37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14982" y="204243"/>
            <a:ext cx="8333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контроль по процедурам закупок </a:t>
            </a:r>
            <a:endParaRPr lang="ru-RU" sz="2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744961" y="6660496"/>
            <a:ext cx="447040" cy="167737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711200" y="1149344"/>
            <a:ext cx="5384800" cy="33432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установил:</a:t>
            </a:r>
          </a:p>
          <a:p>
            <a:pPr marL="0" indent="0" algn="ctr">
              <a:buFontTx/>
              <a:buNone/>
              <a:defRPr/>
            </a:pPr>
            <a:endParaRPr lang="ru-RU" sz="2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закупки у ед. поставщика может применяться в случае осуществляются закупки товаров, работ, услуг, стоимость которых, не превышает 990 тыс. руб.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 бензина АИ-92, АИ-95 и дизельного топлива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6580055" y="1158350"/>
            <a:ext cx="5384800" cy="33718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Комиссии УФАС</a:t>
            </a:r>
          </a:p>
          <a:p>
            <a:pPr marL="0" indent="0" algn="ctr">
              <a:buFontTx/>
              <a:buNone/>
              <a:defRPr/>
            </a:pPr>
            <a:endParaRPr lang="ru-RU" sz="2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возможность проведения закупки с ед. поставщиком в любых случаях и при любых потребностях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правовое обоснование включения в Положение о закупке способа закупки у ед. поставщика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условия влекут или могут повлечь ограничение, устранение, недопущение конкуренции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711200" y="6002762"/>
            <a:ext cx="63093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Верховного Суда Российской Федерации </a:t>
            </a:r>
            <a:endParaRPr lang="ru-RU" alt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16.09.2021 №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306-ЭС21-11589</a:t>
            </a:r>
            <a:endParaRPr lang="ru-RU" alt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73858" y="5960700"/>
            <a:ext cx="2629967" cy="9433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03767" y="223585"/>
            <a:ext cx="887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контроль органов власти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292853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830739" y="6538912"/>
            <a:ext cx="452120" cy="365125"/>
          </a:xfrm>
        </p:spPr>
        <p:txBody>
          <a:bodyPr/>
          <a:lstStyle/>
          <a:p>
            <a:fld id="{C9090C4A-ED20-4113-AFCD-4AC24FB87E5E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670" y="-1406219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graphicFrame>
        <p:nvGraphicFramePr>
          <p:cNvPr id="20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725077"/>
              </p:ext>
            </p:extLst>
          </p:nvPr>
        </p:nvGraphicFramePr>
        <p:xfrm>
          <a:off x="559220" y="485195"/>
          <a:ext cx="11405635" cy="582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2765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pic>
        <p:nvPicPr>
          <p:cNvPr id="16" name="Picture 2" descr="Рекламные конструкции - Новости и стать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66" y="184771"/>
            <a:ext cx="8043329" cy="65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745559" y="994539"/>
            <a:ext cx="6144141" cy="2964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3"/>
          <p:cNvSpPr txBox="1">
            <a:spLocks/>
          </p:cNvSpPr>
          <p:nvPr/>
        </p:nvSpPr>
        <p:spPr bwMode="auto">
          <a:xfrm>
            <a:off x="2734012" y="1138457"/>
            <a:ext cx="6155688" cy="17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неактуальной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размещаемые конструкции в данную схему не внесены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наружная реклама не согласована</a:t>
            </a: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03767" y="286547"/>
            <a:ext cx="887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контроль органов власти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73521" y="5477323"/>
            <a:ext cx="575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200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 нарушения </a:t>
            </a:r>
          </a:p>
          <a:p>
            <a:pPr algn="ctr"/>
            <a:r>
              <a:rPr lang="ru-RU" sz="2200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1 ст. 15 Закона о защите 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29920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6103" y="182624"/>
            <a:ext cx="1208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законодательства</a:t>
            </a:r>
          </a:p>
          <a:p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</a:t>
            </a:r>
            <a:endParaRPr lang="ru-RU" sz="2800" b="1" dirty="0" smtClean="0">
              <a:ln w="0"/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767286"/>
              </p:ext>
            </p:extLst>
          </p:nvPr>
        </p:nvGraphicFramePr>
        <p:xfrm>
          <a:off x="726376" y="963814"/>
          <a:ext cx="11238479" cy="510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81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5054</TotalTime>
  <Words>452</Words>
  <Application>Microsoft Office PowerPoint</Application>
  <PresentationFormat>Широкоэкранный</PresentationFormat>
  <Paragraphs>97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Анатольевна Шендрик</dc:creator>
  <cp:lastModifiedBy>Оксана Вадимовна Ерошкина</cp:lastModifiedBy>
  <cp:revision>176</cp:revision>
  <cp:lastPrinted>2023-07-05T06:13:03Z</cp:lastPrinted>
  <dcterms:created xsi:type="dcterms:W3CDTF">2023-04-05T12:12:47Z</dcterms:created>
  <dcterms:modified xsi:type="dcterms:W3CDTF">2023-08-25T07:39:17Z</dcterms:modified>
</cp:coreProperties>
</file>