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8" r:id="rId3"/>
    <p:sldId id="284" r:id="rId4"/>
    <p:sldId id="273" r:id="rId5"/>
    <p:sldId id="274" r:id="rId6"/>
    <p:sldId id="282" r:id="rId7"/>
    <p:sldId id="267" r:id="rId8"/>
    <p:sldId id="283" r:id="rId9"/>
    <p:sldId id="268" r:id="rId10"/>
    <p:sldId id="285" r:id="rId11"/>
    <p:sldId id="260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7082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84005" autoAdjust="0"/>
  </p:normalViewPr>
  <p:slideViewPr>
    <p:cSldViewPr snapToGrid="0">
      <p:cViewPr varScale="1">
        <p:scale>
          <a:sx n="98" d="100"/>
          <a:sy n="98" d="100"/>
        </p:scale>
        <p:origin x="106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04B50-258C-42D1-974C-836995B402BD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F213F-6E96-480A-A57E-421DA3CFD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609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432CA-FE5A-4279-8CD0-E56BE9CFBDD0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EA3B0-5262-4F85-94CB-7D17DA629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282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EA3B0-5262-4F85-94CB-7D17DA629E4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59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EA3B0-5262-4F85-94CB-7D17DA629E4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95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EA3B0-5262-4F85-94CB-7D17DA629E4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40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EA3B0-5262-4F85-94CB-7D17DA629E4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131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EA3B0-5262-4F85-94CB-7D17DA629E4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972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EA3B0-5262-4F85-94CB-7D17DA629E4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504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EA3B0-5262-4F85-94CB-7D17DA629E4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554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EA3B0-5262-4F85-94CB-7D17DA629E4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438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EA3B0-5262-4F85-94CB-7D17DA629E4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38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EA3B0-5262-4F85-94CB-7D17DA629E4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3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84BA-578F-4F2E-A021-87548D8D9F6D}" type="datetime1">
              <a:rPr lang="ru-RU" smtClean="0"/>
              <a:t>28.07.2023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0C4A-ED20-4113-AFCD-4AC24FB8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86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C26F-3D9E-4AE9-AACD-E0091B002AE0}" type="datetime1">
              <a:rPr lang="ru-RU" smtClean="0"/>
              <a:t>28.07.2023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0C4A-ED20-4113-AFCD-4AC24FB8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91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C4AF-3A26-4720-91A3-DD4E9B397AE6}" type="datetime1">
              <a:rPr lang="ru-RU" smtClean="0"/>
              <a:t>28.07.2023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0C4A-ED20-4113-AFCD-4AC24FB8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1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C792-BD63-4ADD-B247-981A02E52346}" type="datetime1">
              <a:rPr lang="ru-RU" smtClean="0"/>
              <a:t>28.07.2023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0C4A-ED20-4113-AFCD-4AC24FB8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8E07-87A2-402D-AC53-7C70DF544A3C}" type="datetime1">
              <a:rPr lang="ru-RU" smtClean="0"/>
              <a:t>28.07.2023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0C4A-ED20-4113-AFCD-4AC24FB8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38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29CA-AC9C-480C-9512-B4567475A774}" type="datetime1">
              <a:rPr lang="ru-RU" smtClean="0"/>
              <a:t>28.07.2023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0C4A-ED20-4113-AFCD-4AC24FB8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69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6A02-7795-4A9B-B5B2-AD4E212B1191}" type="datetime1">
              <a:rPr lang="ru-RU" smtClean="0"/>
              <a:t>28.07.2023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0C4A-ED20-4113-AFCD-4AC24FB8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57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8851-D3E2-4833-96F1-9AD8AF7A870B}" type="datetime1">
              <a:rPr lang="ru-RU" smtClean="0"/>
              <a:t>28.07.2023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0C4A-ED20-4113-AFCD-4AC24FB8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08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41DC-9389-4123-AD45-8AEE196E26D2}" type="datetime1">
              <a:rPr lang="ru-RU" smtClean="0"/>
              <a:t>28.07.2023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0C4A-ED20-4113-AFCD-4AC24FB8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60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15AB-C9C9-4A55-92B3-4F15C0A90215}" type="datetime1">
              <a:rPr lang="ru-RU" smtClean="0"/>
              <a:t>28.07.2023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0C4A-ED20-4113-AFCD-4AC24FB8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92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D3C7-C69E-49A9-9C93-F41A5AF7B980}" type="datetime1">
              <a:rPr lang="ru-RU" smtClean="0"/>
              <a:t>28.07.2023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0C4A-ED20-4113-AFCD-4AC24FB8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43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4926F-A264-43E6-B85F-7026B5E83314}" type="datetime1">
              <a:rPr lang="ru-RU" smtClean="0"/>
              <a:t>28.07.2023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90C4A-ED20-4113-AFCD-4AC24FB8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19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91.svg"/><Relationship Id="rId9" Type="http://schemas.openxmlformats.org/officeDocument/2006/relationships/image" Target="../media/image9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91.svg"/><Relationship Id="rId9" Type="http://schemas.openxmlformats.org/officeDocument/2006/relationships/image" Target="../media/image9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image" Target="../media/image93.svg"/><Relationship Id="rId4" Type="http://schemas.openxmlformats.org/officeDocument/2006/relationships/image" Target="../media/image91.sv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91.sv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93.sv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91.sv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91.svg"/><Relationship Id="rId9" Type="http://schemas.openxmlformats.org/officeDocument/2006/relationships/image" Target="../media/image9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93.sv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91.svg"/><Relationship Id="rId9" Type="http://schemas.openxmlformats.org/officeDocument/2006/relationships/image" Target="../media/image9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91.svg"/><Relationship Id="rId9" Type="http://schemas.openxmlformats.org/officeDocument/2006/relationships/image" Target="../media/image9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3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9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639616" cy="6858000"/>
          </a:xfrm>
          <a:prstGeom prst="rect">
            <a:avLst/>
          </a:prstGeom>
          <a:solidFill>
            <a:srgbClr val="067082"/>
          </a:solidFill>
          <a:ln>
            <a:solidFill>
              <a:srgbClr val="067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487477" y="6309321"/>
            <a:ext cx="4704523" cy="30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99" y="644691"/>
            <a:ext cx="5039716" cy="21122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70381" y="5909211"/>
            <a:ext cx="3517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Марийское УФАС России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29902" y="3030648"/>
            <a:ext cx="87151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67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Схемы размещения рекламных конструкций: </a:t>
            </a:r>
            <a:r>
              <a:rPr lang="ru-RU" sz="4000" b="1" dirty="0" smtClean="0">
                <a:solidFill>
                  <a:srgbClr val="067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ru-RU" sz="4000" b="1" dirty="0">
                <a:solidFill>
                  <a:srgbClr val="067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типичные нарушения</a:t>
            </a:r>
          </a:p>
        </p:txBody>
      </p:sp>
    </p:spTree>
    <p:extLst>
      <p:ext uri="{BB962C8B-B14F-4D97-AF65-F5344CB8AC3E}">
        <p14:creationId xmlns:p14="http://schemas.microsoft.com/office/powerpoint/2010/main" val="328463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C7873A0-8101-CE2F-2599-D271FCC51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9325052" y="0"/>
            <a:ext cx="2866948" cy="174310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74386E6-2627-5C76-C2D3-F2FA79DA0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5914663"/>
            <a:ext cx="2629967" cy="943337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00523" y="164638"/>
            <a:ext cx="1164332" cy="58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-1611958" y="328921"/>
            <a:ext cx="12081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конкурсных процедур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487477" y="6356705"/>
            <a:ext cx="4704523" cy="30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684001" y="6576586"/>
            <a:ext cx="508000" cy="251648"/>
          </a:xfrm>
        </p:spPr>
        <p:txBody>
          <a:bodyPr/>
          <a:lstStyle/>
          <a:p>
            <a:fld id="{C9090C4A-ED20-4113-AFCD-4AC24FB87E5E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99225" y="1807514"/>
            <a:ext cx="79583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установку и эксплуатацию рекламной конструкции на земельном участке, здании или ином недвижимом имуществе, находящемся в государственной или муниципальной собственности, осуществляется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торгов (в форме аукциона или конкурса)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проводимых органами государственной власти, органами местного самоуправления или уполномоченными ими организациями в соответствии с законодательством Российской Федерации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 статьи 19 Закона о рекламе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084" y="-1623565"/>
            <a:ext cx="209550" cy="858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8EF68D6-BE27-3955-2FC8-D90F96E634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8634" y="245911"/>
            <a:ext cx="655133" cy="87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00500" y="4559300"/>
            <a:ext cx="3084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2400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www.mari-el.fas.gov.ru</a:t>
            </a:r>
            <a:endParaRPr lang="ru-RU" sz="2400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5616" y="2504837"/>
            <a:ext cx="3902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2400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https://t.me/mariyskoeyfas</a:t>
            </a:r>
            <a:endParaRPr lang="ru-RU" altLang="ru-RU" sz="2400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400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400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altLang="ru-RU" sz="2400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://vk.com/mariyskoeufas</a:t>
            </a:r>
            <a:endParaRPr lang="ru-RU" altLang="ru-RU" sz="2400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9999"/>
              </a:solidFill>
            </a:endParaRP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87" y="2504837"/>
            <a:ext cx="485022" cy="48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4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98" y="3243501"/>
            <a:ext cx="531894" cy="53189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67275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203767" y="2423475"/>
            <a:ext cx="10452693" cy="3011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C7873A0-8101-CE2F-2599-D271FCC51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9325052" y="0"/>
            <a:ext cx="2866948" cy="174310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74386E6-2627-5C76-C2D3-F2FA79DA0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5914663"/>
            <a:ext cx="2629967" cy="9433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3317" y="169250"/>
            <a:ext cx="8098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61938" algn="l"/>
              </a:tabLs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 муниципальных районов или городских округов утверждают схемы размещения рекламных конструкций: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00523" y="164638"/>
            <a:ext cx="1164332" cy="58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487477" y="6356349"/>
            <a:ext cx="4704523" cy="30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бъект 4"/>
          <p:cNvSpPr txBox="1">
            <a:spLocks/>
          </p:cNvSpPr>
          <p:nvPr/>
        </p:nvSpPr>
        <p:spPr>
          <a:xfrm>
            <a:off x="443859" y="1264597"/>
            <a:ext cx="5384800" cy="3343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ru-RU" sz="1800" dirty="0" smtClean="0"/>
          </a:p>
          <a:p>
            <a:pPr marL="0" indent="0">
              <a:buFontTx/>
              <a:buNone/>
              <a:defRPr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5"/>
          <p:cNvSpPr txBox="1">
            <a:spLocks/>
          </p:cNvSpPr>
          <p:nvPr/>
        </p:nvSpPr>
        <p:spPr>
          <a:xfrm>
            <a:off x="1217674" y="3049895"/>
            <a:ext cx="10012101" cy="22057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земельных участках независимо от форм собственности;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зданиях или ином недвижимом имуществе, находящихся в        собственности субъектов Российской Федерации или муниципальной собственности.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1898815" y="6554417"/>
            <a:ext cx="238760" cy="365125"/>
          </a:xfrm>
        </p:spPr>
        <p:txBody>
          <a:bodyPr/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084" y="-1623565"/>
            <a:ext cx="209550" cy="858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8EF68D6-BE27-3955-2FC8-D90F96E634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8634" y="245911"/>
            <a:ext cx="655133" cy="87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6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74386E6-2627-5C76-C2D3-F2FA79DA0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5914663"/>
            <a:ext cx="2629967" cy="94333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7873A0-8101-CE2F-2599-D271FCC51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9325052" y="0"/>
            <a:ext cx="2866948" cy="1743104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00523" y="164638"/>
            <a:ext cx="1164332" cy="58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314982" y="219539"/>
            <a:ext cx="919029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проводить работу для актуализации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рекламных конструкций</a:t>
            </a:r>
          </a:p>
          <a:p>
            <a:pPr algn="just"/>
            <a:endParaRPr lang="ru-RU" sz="29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487477" y="6356705"/>
            <a:ext cx="4704523" cy="30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894127" y="6660496"/>
            <a:ext cx="297873" cy="167737"/>
          </a:xfrm>
        </p:spPr>
        <p:txBody>
          <a:bodyPr/>
          <a:lstStyle/>
          <a:p>
            <a:fld id="{C9090C4A-ED20-4113-AFCD-4AC24FB87E5E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3"/>
          <p:cNvSpPr txBox="1">
            <a:spLocks/>
          </p:cNvSpPr>
          <p:nvPr/>
        </p:nvSpPr>
        <p:spPr bwMode="auto">
          <a:xfrm>
            <a:off x="301321" y="796548"/>
            <a:ext cx="11012184" cy="78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endParaRPr lang="ru-RU" sz="2000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084" y="-1623565"/>
            <a:ext cx="209550" cy="858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Рекламные конструкции - Новости и стать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588" y="919730"/>
            <a:ext cx="8043329" cy="654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8EF68D6-BE27-3955-2FC8-D90F96E634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8634" y="245911"/>
            <a:ext cx="655133" cy="87077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641513" y="1743104"/>
            <a:ext cx="6144141" cy="29648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3"/>
          <p:cNvSpPr txBox="1">
            <a:spLocks/>
          </p:cNvSpPr>
          <p:nvPr/>
        </p:nvSpPr>
        <p:spPr bwMode="auto">
          <a:xfrm>
            <a:off x="1031666" y="2386319"/>
            <a:ext cx="9363833" cy="176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>
                <a:solidFill>
                  <a:srgbClr val="067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Марийского УФАС России </a:t>
            </a:r>
            <a:endParaRPr lang="ru-RU" sz="2200" b="1" dirty="0" smtClean="0">
              <a:solidFill>
                <a:srgbClr val="0670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67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200" b="1" dirty="0">
                <a:solidFill>
                  <a:srgbClr val="067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012/01/15-610/2023 по признакам нарушения </a:t>
            </a:r>
            <a:endParaRPr lang="ru-RU" sz="2200" b="1" dirty="0" smtClean="0">
              <a:solidFill>
                <a:srgbClr val="0670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67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200" b="1" dirty="0">
                <a:solidFill>
                  <a:srgbClr val="067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 ст. 15 Закона о защите </a:t>
            </a:r>
            <a:r>
              <a:rPr lang="ru-RU" sz="2200" b="1" dirty="0" smtClean="0">
                <a:solidFill>
                  <a:srgbClr val="067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67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действиях органа местного самоуправления</a:t>
            </a:r>
            <a:endParaRPr lang="ru-RU" sz="2200" b="1" dirty="0">
              <a:solidFill>
                <a:srgbClr val="0670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163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651096" y="4912174"/>
            <a:ext cx="3436591" cy="1467385"/>
          </a:xfrm>
          <a:prstGeom prst="rect">
            <a:avLst/>
          </a:prstGeom>
          <a:noFill/>
          <a:ln w="57150">
            <a:solidFill>
              <a:srgbClr val="067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rgbClr val="067082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C7873A0-8101-CE2F-2599-D271FCC51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9325052" y="0"/>
            <a:ext cx="2866948" cy="17431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474386E6-2627-5C76-C2D3-F2FA79DA0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5914663"/>
            <a:ext cx="2629967" cy="943337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00523" y="164638"/>
            <a:ext cx="1164332" cy="58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413317" y="60443"/>
            <a:ext cx="74874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Антимонопольный контроль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размещении рекламных конструкций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16 Закона о защите конкуренции)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487477" y="6356705"/>
            <a:ext cx="4704523" cy="30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894127" y="6660496"/>
            <a:ext cx="297873" cy="167737"/>
          </a:xfrm>
        </p:spPr>
        <p:txBody>
          <a:bodyPr/>
          <a:lstStyle/>
          <a:p>
            <a:fld id="{C9090C4A-ED20-4113-AFCD-4AC24FB87E5E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3"/>
          <p:cNvSpPr txBox="1">
            <a:spLocks/>
          </p:cNvSpPr>
          <p:nvPr/>
        </p:nvSpPr>
        <p:spPr bwMode="auto">
          <a:xfrm>
            <a:off x="181582" y="759075"/>
            <a:ext cx="11012184" cy="78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endParaRPr lang="ru-RU" sz="2000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 bwMode="auto">
          <a:xfrm>
            <a:off x="902574" y="1904196"/>
            <a:ext cx="10480115" cy="339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заключение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антиконкурентных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соглашений между администрацией и хозяйствующими субъектами на размещение рекламных конструкций в неустановленном для этих целей месте без выданного органом местного самоуправления разрешения на ее установку, поскольку это приводит или может привести к недопущению, ограничению, устранению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конкуренции</a:t>
            </a:r>
            <a:endParaRPr lang="ru-RU" sz="2000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8EF68D6-BE27-3955-2FC8-D90F96E634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8634" y="245911"/>
            <a:ext cx="655133" cy="870773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9084" y="-1623565"/>
            <a:ext cx="209550" cy="858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810972" y="4984146"/>
            <a:ext cx="31168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Татарстанского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УФАС России от 21.05.2019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делу №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ИП-06/7363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FE20B11F-7C95-283B-F5E6-1CAE81071077}"/>
              </a:ext>
            </a:extLst>
          </p:cNvPr>
          <p:cNvSpPr/>
          <p:nvPr/>
        </p:nvSpPr>
        <p:spPr>
          <a:xfrm>
            <a:off x="6652509" y="5210688"/>
            <a:ext cx="870359" cy="870359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7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78072" y="5449394"/>
            <a:ext cx="619231" cy="4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56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C7873A0-8101-CE2F-2599-D271FCC51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9325052" y="0"/>
            <a:ext cx="2866948" cy="174310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474386E6-2627-5C76-C2D3-F2FA79DA0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5914663"/>
            <a:ext cx="2629967" cy="943337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00523" y="164638"/>
            <a:ext cx="1164332" cy="58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203767" y="131903"/>
            <a:ext cx="8185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схемы рекламных конструкций должно быть доступным, опубликование на сайте администраций обязательно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894127" y="6660496"/>
            <a:ext cx="297873" cy="167737"/>
          </a:xfrm>
        </p:spPr>
        <p:txBody>
          <a:bodyPr/>
          <a:lstStyle/>
          <a:p>
            <a:fld id="{C9090C4A-ED20-4113-AFCD-4AC24FB87E5E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 bwMode="auto">
          <a:xfrm>
            <a:off x="820272" y="1803876"/>
            <a:ext cx="4625703" cy="388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постановлении Администрации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Моркинского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от 17 июня 2016 г.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№337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схемы размещения рекламных конструкций на территории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Моркинского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 указано, что схема размещена на сайте - http://mari-el.gov.ru/morki/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тем, при переходе по ссылке выдает следующую информацию: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sz="20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C:\Users\to12-juravleva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:\Users\to12-juravleva\Desktop\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06" y="1780470"/>
            <a:ext cx="6129237" cy="3504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487477" y="6356705"/>
            <a:ext cx="4704523" cy="30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95959" y="5640555"/>
            <a:ext cx="6265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Myriad Pro" pitchFamily="34" charset="0"/>
                <a:ea typeface="ＭＳ Ｐゴシック" panose="020B0600070205080204" pitchFamily="34" charset="-128"/>
                <a:cs typeface="MS PGothic" pitchFamily="34" charset="-128"/>
              </a:rPr>
              <a:t>Решение Арбитражного суда </a:t>
            </a:r>
            <a:endParaRPr lang="ru-RU" dirty="0" smtClean="0">
              <a:latin typeface="Myriad Pro" pitchFamily="34" charset="0"/>
              <a:ea typeface="ＭＳ Ｐゴシック" panose="020B0600070205080204" pitchFamily="34" charset="-128"/>
              <a:cs typeface="MS PGothic" pitchFamily="34" charset="-128"/>
            </a:endParaRPr>
          </a:p>
          <a:p>
            <a:pPr algn="ctr"/>
            <a:r>
              <a:rPr lang="ru-RU" dirty="0" smtClean="0">
                <a:latin typeface="Myriad Pro" pitchFamily="34" charset="0"/>
                <a:ea typeface="ＭＳ Ｐゴシック" panose="020B0600070205080204" pitchFamily="34" charset="-128"/>
                <a:cs typeface="MS PGothic" pitchFamily="34" charset="-128"/>
              </a:rPr>
              <a:t>Калининградской </a:t>
            </a:r>
            <a:r>
              <a:rPr lang="ru-RU" dirty="0">
                <a:latin typeface="Myriad Pro" pitchFamily="34" charset="0"/>
                <a:ea typeface="ＭＳ Ｐゴシック" panose="020B0600070205080204" pitchFamily="34" charset="-128"/>
                <a:cs typeface="MS PGothic" pitchFamily="34" charset="-128"/>
              </a:rPr>
              <a:t>области </a:t>
            </a:r>
          </a:p>
          <a:p>
            <a:pPr algn="ctr"/>
            <a:r>
              <a:rPr lang="ru-RU" dirty="0">
                <a:latin typeface="Myriad Pro" pitchFamily="34" charset="0"/>
                <a:ea typeface="ＭＳ Ｐゴシック" panose="020B0600070205080204" pitchFamily="34" charset="-128"/>
                <a:cs typeface="MS PGothic" pitchFamily="34" charset="-128"/>
              </a:rPr>
              <a:t>по делу № А21-316/2022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690502" y="5502624"/>
            <a:ext cx="3427648" cy="1187967"/>
          </a:xfrm>
          <a:prstGeom prst="rect">
            <a:avLst/>
          </a:prstGeom>
          <a:noFill/>
          <a:ln w="57150">
            <a:solidFill>
              <a:srgbClr val="067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rgbClr val="067082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FE20B11F-7C95-283B-F5E6-1CAE81071077}"/>
              </a:ext>
            </a:extLst>
          </p:cNvPr>
          <p:cNvSpPr/>
          <p:nvPr/>
        </p:nvSpPr>
        <p:spPr>
          <a:xfrm>
            <a:off x="2986839" y="5688964"/>
            <a:ext cx="870359" cy="870359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7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13015" y="5870072"/>
            <a:ext cx="619231" cy="4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9084" y="-1623565"/>
            <a:ext cx="209550" cy="858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E8EF68D6-BE27-3955-2FC8-D90F96E634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8634" y="245911"/>
            <a:ext cx="655133" cy="870773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732143" y="1780470"/>
            <a:ext cx="4877825" cy="3453637"/>
          </a:xfrm>
          <a:prstGeom prst="rect">
            <a:avLst/>
          </a:prstGeom>
          <a:noFill/>
          <a:ln w="57150">
            <a:solidFill>
              <a:srgbClr val="067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rgbClr val="067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6398053" y="1956622"/>
            <a:ext cx="5919333" cy="39810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176123" y="4849958"/>
            <a:ext cx="3756346" cy="1585416"/>
          </a:xfrm>
          <a:prstGeom prst="rect">
            <a:avLst/>
          </a:prstGeom>
          <a:noFill/>
          <a:ln w="57150">
            <a:solidFill>
              <a:srgbClr val="067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rgbClr val="067082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74386E6-2627-5C76-C2D3-F2FA79DA0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5914663"/>
            <a:ext cx="2629967" cy="94333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C7873A0-8101-CE2F-2599-D271FCC51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9325052" y="0"/>
            <a:ext cx="2866948" cy="1743104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00523" y="164638"/>
            <a:ext cx="1164332" cy="58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314982" y="204243"/>
            <a:ext cx="8333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Демонтаж незаконно установленных рекламных конструкций</a:t>
            </a:r>
            <a:endParaRPr lang="ru-RU" sz="29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487477" y="6356705"/>
            <a:ext cx="4704523" cy="30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744961" y="6660496"/>
            <a:ext cx="447040" cy="167737"/>
          </a:xfrm>
        </p:spPr>
        <p:txBody>
          <a:bodyPr/>
          <a:lstStyle/>
          <a:p>
            <a:fld id="{C9090C4A-ED20-4113-AFCD-4AC24FB87E5E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92108" y="2001097"/>
            <a:ext cx="573767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67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предписания о демонтаже рекламной конструкции,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установленной и эксплуатируемой в отсутствие разрешения на установку и эксплуатацию рекламной конструкции, срок действия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истек, а также демонтаж рекламной конструкции, в случае, установленном Законом о рекламе, </a:t>
            </a:r>
            <a:r>
              <a:rPr lang="ru-RU" sz="2400" b="1" dirty="0">
                <a:solidFill>
                  <a:srgbClr val="067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обязанностью, а не правом органа местного самоуправления.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084" y="-1623565"/>
            <a:ext cx="209550" cy="858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8EF68D6-BE27-3955-2FC8-D90F96E634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8634" y="245911"/>
            <a:ext cx="655133" cy="8707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2352" y="1276120"/>
            <a:ext cx="469468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ФАС России от 17.07.2019 №ИА/61348/19 «О направлении Рекомендаций органам исполнительной власти субъектов Российской Федерации и органам местного самоуправления о применении комплекса мер, направленных на предотвращение и профилактику нарушений антимонопольного законодательства в сфере наружной рекламы»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29757" y="5194480"/>
            <a:ext cx="38852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Арбитражного суда Амурской области по делу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А04-10489/2016 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FE20B11F-7C95-283B-F5E6-1CAE81071077}"/>
              </a:ext>
            </a:extLst>
          </p:cNvPr>
          <p:cNvSpPr/>
          <p:nvPr/>
        </p:nvSpPr>
        <p:spPr>
          <a:xfrm>
            <a:off x="5343968" y="4470919"/>
            <a:ext cx="870359" cy="870359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7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24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65014" y="4673463"/>
            <a:ext cx="619231" cy="4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722352" y="1281512"/>
            <a:ext cx="4746778" cy="3156911"/>
          </a:xfrm>
          <a:prstGeom prst="rect">
            <a:avLst/>
          </a:prstGeom>
          <a:noFill/>
          <a:ln w="57150">
            <a:solidFill>
              <a:srgbClr val="067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rgbClr val="067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74386E6-2627-5C76-C2D3-F2FA79DA0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3858" y="5960700"/>
            <a:ext cx="2629967" cy="9433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C7873A0-8101-CE2F-2599-D271FCC51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9325052" y="0"/>
            <a:ext cx="2866948" cy="1743104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00523" y="164638"/>
            <a:ext cx="1164332" cy="58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203767" y="106592"/>
            <a:ext cx="88749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Меры административного воздействия </a:t>
            </a:r>
          </a:p>
          <a:p>
            <a:pPr algn="just"/>
            <a:r>
              <a:rPr lang="ru-RU" sz="2800" b="1" dirty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владельцев незаконно установленных рекламных конструкций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487477" y="6292853"/>
            <a:ext cx="4704523" cy="30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бъект 3"/>
          <p:cNvSpPr txBox="1">
            <a:spLocks/>
          </p:cNvSpPr>
          <p:nvPr/>
        </p:nvSpPr>
        <p:spPr bwMode="auto">
          <a:xfrm>
            <a:off x="2384277" y="1799776"/>
            <a:ext cx="8308658" cy="224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2 статьи 9 Закона Республики Марий Эл от 04.12.2002 № 43-З (ред. от 05.07.2023) «Об административных правонарушениях в Республике Марий Эл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 Госсобранием РМЭ 26.11.2002) </a:t>
            </a:r>
          </a:p>
          <a:p>
            <a:pPr marL="0" indent="0" algn="ctr">
              <a:buFontTx/>
              <a:buNone/>
              <a:defRPr/>
            </a:pPr>
            <a:endParaRPr lang="ru-RU" sz="25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830739" y="6538912"/>
            <a:ext cx="452120" cy="365125"/>
          </a:xfrm>
        </p:spPr>
        <p:txBody>
          <a:bodyPr/>
          <a:lstStyle/>
          <a:p>
            <a:fld id="{C9090C4A-ED20-4113-AFCD-4AC24FB87E5E}" type="slidenum"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670" y="-1406219"/>
            <a:ext cx="209550" cy="858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8EF68D6-BE27-3955-2FC8-D90F96E634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8634" y="245911"/>
            <a:ext cx="655133" cy="8707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03767" y="3988695"/>
            <a:ext cx="105480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№ 53 Административной комиссии города Волжска Республики Марий Эл от 11.11.2022 в отношении индивидуального предпринимателя о наложении штрафа в соответствии с ч. 2 ст. 9 Закона РМЭ №43-З в связи с нарушением порядка размещения объекта рекламирования на фасаде здания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18686" y="1583495"/>
            <a:ext cx="8439840" cy="1995587"/>
          </a:xfrm>
          <a:prstGeom prst="rect">
            <a:avLst/>
          </a:prstGeom>
          <a:noFill/>
          <a:ln w="57150">
            <a:solidFill>
              <a:srgbClr val="067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rgbClr val="06708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82748" y="3789820"/>
            <a:ext cx="10969768" cy="2231330"/>
          </a:xfrm>
          <a:prstGeom prst="rect">
            <a:avLst/>
          </a:prstGeom>
          <a:noFill/>
          <a:ln w="57150">
            <a:solidFill>
              <a:srgbClr val="067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rgbClr val="067082"/>
              </a:solidFill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FE20B11F-7C95-283B-F5E6-1CAE81071077}"/>
              </a:ext>
            </a:extLst>
          </p:cNvPr>
          <p:cNvSpPr/>
          <p:nvPr/>
        </p:nvSpPr>
        <p:spPr>
          <a:xfrm>
            <a:off x="1241125" y="3118336"/>
            <a:ext cx="870359" cy="870359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7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85674" y="3302210"/>
            <a:ext cx="417960" cy="50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465818A-3675-8612-7D43-2AF0612006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76468" y="2842801"/>
            <a:ext cx="435780" cy="57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333403" y="2489147"/>
            <a:ext cx="8319685" cy="3156911"/>
          </a:xfrm>
          <a:prstGeom prst="rect">
            <a:avLst/>
          </a:prstGeom>
          <a:noFill/>
          <a:ln w="57150">
            <a:solidFill>
              <a:srgbClr val="067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rgbClr val="067082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C7873A0-8101-CE2F-2599-D271FCC51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9325052" y="0"/>
            <a:ext cx="2866948" cy="174310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74386E6-2627-5C76-C2D3-F2FA79DA0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5914663"/>
            <a:ext cx="2629967" cy="943337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00523" y="164638"/>
            <a:ext cx="1164332" cy="58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-1611958" y="328921"/>
            <a:ext cx="1208116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lang="ru-RU" sz="29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о рекламе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487477" y="6356705"/>
            <a:ext cx="4704523" cy="30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684001" y="6576586"/>
            <a:ext cx="508000" cy="251648"/>
          </a:xfrm>
        </p:spPr>
        <p:txBody>
          <a:bodyPr/>
          <a:lstStyle/>
          <a:p>
            <a:fld id="{C9090C4A-ED20-4113-AFCD-4AC24FB87E5E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7443" y="1470238"/>
            <a:ext cx="115041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DAEDEF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материалов в органы полиции (статья 14.37 КоАП РФ)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9966" y="2677587"/>
            <a:ext cx="79583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Определением Верховного Суда РФ от 28.02.2020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309-ЭС20-172 по делу №А60-18025/2019 подтверждена правомерность привлечения общества к административной ответственности по статье 14.37 КоАП РФ на основании поступивших из МВД административных материалов в связи с размещением рекламы на скамьях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велопарковках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получения соответствующего разрешения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FE20B11F-7C95-283B-F5E6-1CAE81071077}"/>
              </a:ext>
            </a:extLst>
          </p:cNvPr>
          <p:cNvSpPr/>
          <p:nvPr/>
        </p:nvSpPr>
        <p:spPr>
          <a:xfrm>
            <a:off x="1759607" y="3712197"/>
            <a:ext cx="870359" cy="870359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7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084" y="-1623565"/>
            <a:ext cx="209550" cy="858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8EF68D6-BE27-3955-2FC8-D90F96E634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8634" y="245911"/>
            <a:ext cx="655133" cy="870773"/>
          </a:xfrm>
          <a:prstGeom prst="rect">
            <a:avLst/>
          </a:prstGeom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85170" y="3934442"/>
            <a:ext cx="619231" cy="4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20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C7873A0-8101-CE2F-2599-D271FCC51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9325052" y="0"/>
            <a:ext cx="2866948" cy="174310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42440" y="-179670"/>
            <a:ext cx="4911524" cy="7083707"/>
          </a:xfrm>
          <a:prstGeom prst="rect">
            <a:avLst/>
          </a:prstGeom>
          <a:solidFill>
            <a:srgbClr val="067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39880" y="6538912"/>
            <a:ext cx="452120" cy="36512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6277" y="8773"/>
            <a:ext cx="50423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материалов </a:t>
            </a:r>
            <a:endParaRPr lang="ru-RU" sz="2800" b="1" dirty="0" smtClean="0">
              <a:ln w="0"/>
              <a:solidFill>
                <a:schemeClr val="accent5">
                  <a:lumMod val="1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Марийское УФАС России (часть 9 статьи 19 Закона о рекламе)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00523" y="164638"/>
            <a:ext cx="1164332" cy="58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487477" y="6310356"/>
            <a:ext cx="4704523" cy="30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4" y="584159"/>
            <a:ext cx="4365416" cy="23832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1" y="3545717"/>
            <a:ext cx="3641402" cy="27310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214287" y="2040351"/>
            <a:ext cx="639486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Марийского УФАС России по делу №012/05/21-146/2023 от 24.05.2023 реклама индивидуального предпринимателя признана ненадлежащей, в том числе в связи с нарушением части 9 статьи 19 Закона о рекламе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14287" y="4218675"/>
            <a:ext cx="636074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Марийского УФАС России по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делу</a:t>
            </a:r>
          </a:p>
          <a:p>
            <a:pPr lvl="0"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012/05/19-436/2023 от 10.07.2023 реклама индивидуального предпринимателя признана ненадлежащей в связи с нарушением части 9 статьи 19 Закона о рекламе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83557" y="1935048"/>
            <a:ext cx="6656323" cy="2003664"/>
          </a:xfrm>
          <a:prstGeom prst="rect">
            <a:avLst/>
          </a:prstGeom>
          <a:noFill/>
          <a:ln w="57150">
            <a:solidFill>
              <a:srgbClr val="067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rgbClr val="06708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83557" y="4109395"/>
            <a:ext cx="6656323" cy="2003664"/>
          </a:xfrm>
          <a:prstGeom prst="rect">
            <a:avLst/>
          </a:prstGeom>
          <a:noFill/>
          <a:ln w="57150">
            <a:solidFill>
              <a:srgbClr val="067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rgbClr val="067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3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4569</TotalTime>
  <Words>624</Words>
  <Application>Microsoft Office PowerPoint</Application>
  <PresentationFormat>Широкоэкранный</PresentationFormat>
  <Paragraphs>69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MS PGothic</vt:lpstr>
      <vt:lpstr>MS PGothic</vt:lpstr>
      <vt:lpstr>Arial</vt:lpstr>
      <vt:lpstr>Calibri</vt:lpstr>
      <vt:lpstr>Calibri Light</vt:lpstr>
      <vt:lpstr>Myriad Pro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Анатольевна Шендрик</dc:creator>
  <cp:lastModifiedBy>Винокурова Анна Михайловна</cp:lastModifiedBy>
  <cp:revision>124</cp:revision>
  <cp:lastPrinted>2023-07-05T06:13:03Z</cp:lastPrinted>
  <dcterms:created xsi:type="dcterms:W3CDTF">2023-04-05T12:12:47Z</dcterms:created>
  <dcterms:modified xsi:type="dcterms:W3CDTF">2023-07-28T11:21:18Z</dcterms:modified>
</cp:coreProperties>
</file>