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</p:sldMasterIdLst>
  <p:notesMasterIdLst>
    <p:notesMasterId r:id="rId21"/>
  </p:notesMasterIdLst>
  <p:handoutMasterIdLst>
    <p:handoutMasterId r:id="rId22"/>
  </p:handoutMasterIdLst>
  <p:sldIdLst>
    <p:sldId id="260" r:id="rId3"/>
    <p:sldId id="316" r:id="rId4"/>
    <p:sldId id="338" r:id="rId5"/>
    <p:sldId id="337" r:id="rId6"/>
    <p:sldId id="317" r:id="rId7"/>
    <p:sldId id="304" r:id="rId8"/>
    <p:sldId id="319" r:id="rId9"/>
    <p:sldId id="339" r:id="rId10"/>
    <p:sldId id="340" r:id="rId11"/>
    <p:sldId id="324" r:id="rId12"/>
    <p:sldId id="325" r:id="rId13"/>
    <p:sldId id="328" r:id="rId14"/>
    <p:sldId id="329" r:id="rId15"/>
    <p:sldId id="332" r:id="rId16"/>
    <p:sldId id="273" r:id="rId17"/>
    <p:sldId id="320" r:id="rId18"/>
    <p:sldId id="321" r:id="rId19"/>
    <p:sldId id="333" r:id="rId20"/>
  </p:sldIdLst>
  <p:sldSz cx="9144000" cy="6858000" type="screen4x3"/>
  <p:notesSz cx="6735763" cy="98663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575C"/>
    <a:srgbClr val="9ACCD6"/>
    <a:srgbClr val="E1F0F3"/>
    <a:srgbClr val="FFFFFF"/>
    <a:srgbClr val="00547C"/>
    <a:srgbClr val="FA4616"/>
    <a:srgbClr val="58002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70" autoAdjust="0"/>
  </p:normalViewPr>
  <p:slideViewPr>
    <p:cSldViewPr snapToGrid="0" snapToObjects="1">
      <p:cViewPr>
        <p:scale>
          <a:sx n="100" d="100"/>
          <a:sy n="100" d="100"/>
        </p:scale>
        <p:origin x="-194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-3426" y="-96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D158E6-8D71-41F0-97B4-F2314FC078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64553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0295FA-0B62-4E5A-82C2-C1C6B1F978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82472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fld id="{05828961-1486-4490-8088-64523A544660}" type="slidenum">
              <a:rPr lang="en-GB" altLang="en-US" smtClean="0">
                <a:latin typeface="Arial" charset="0"/>
                <a:cs typeface="Arial" charset="0"/>
              </a:rPr>
              <a:pPr eaLnBrk="1" hangingPunct="1"/>
              <a:t>1</a:t>
            </a:fld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fld id="{76E57404-39E4-4A94-B568-2C27C8B92AF1}" type="slidenum">
              <a:rPr lang="en-GB" altLang="en-US" smtClean="0">
                <a:latin typeface="Arial" charset="0"/>
                <a:cs typeface="Arial" charset="0"/>
              </a:rPr>
              <a:pPr eaLnBrk="1" hangingPunct="1"/>
              <a:t>2</a:t>
            </a:fld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r>
              <a:rPr lang="ru-RU" altLang="en-US" i="1" dirty="0" smtClean="0"/>
              <a:t>«Недостоверной признается реклама, которая содержит не соответствующие действительности сведения: … о любых характеристиках товара, в том числе о его природе, составе, способе и дате изготовления, назначении, потребительских свойствах, об условиях применения товара, о месте его происхождения, наличии сертификата соответствия или декларации о соответствии, знаков соответствия и знаков обращения на рынке, сроках службы, сроках годности товара» </a:t>
            </a:r>
            <a:r>
              <a:rPr lang="ru-RU" altLang="en-US" dirty="0" smtClean="0"/>
              <a:t>(пункт 2 части 3 статьи 5 Закона о рекламе).</a:t>
            </a:r>
            <a:endParaRPr lang="en-GB" altLang="en-US" dirty="0" smtClean="0"/>
          </a:p>
          <a:p>
            <a:pPr algn="just" eaLnBrk="1" hangingPunct="1"/>
            <a:r>
              <a:rPr lang="ru-RU" altLang="en-US" i="1" dirty="0" smtClean="0"/>
              <a:t> «Сообщение в рекламе о свойствах и характеристиках, в том числе о способах применения и использования, лекарственных препаратов и медицинских изделий допускается только в пределах показаний, содержащихся в утвержденных в установленном порядке инструкциях по применению и использованию таких объектов рекламирования» </a:t>
            </a:r>
            <a:r>
              <a:rPr lang="ru-RU" altLang="en-US" dirty="0" smtClean="0"/>
              <a:t>(часть 6 статьи 24 Закона о рекламе). </a:t>
            </a:r>
            <a:endParaRPr lang="en-GB" altLang="en-US" dirty="0" smtClean="0"/>
          </a:p>
          <a:p>
            <a:pPr algn="just" eaLnBrk="1" hangingPunct="1"/>
            <a:endParaRPr lang="en-GB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E03A92-1B01-480C-8710-87B41F6612B1}" type="slidenum">
              <a:rPr lang="en-GB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endParaRPr lang="en-GB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77BC28-5864-4018-BB32-629C40755071}" type="slidenum">
              <a:rPr lang="en-GB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fld id="{953ABA07-823B-41F4-924F-4D85FC0DBC99}" type="slidenum">
              <a:rPr lang="en-GB" altLang="en-US" smtClean="0">
                <a:latin typeface="Arial" charset="0"/>
                <a:cs typeface="Arial" charset="0"/>
              </a:rPr>
              <a:pPr eaLnBrk="1" hangingPunct="1"/>
              <a:t>6</a:t>
            </a:fld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fld id="{1492084A-B3B8-4BBD-8702-71A0AAAB992B}" type="slidenum">
              <a:rPr lang="en-GB" altLang="en-US" smtClean="0">
                <a:latin typeface="Arial" charset="0"/>
                <a:cs typeface="Arial" charset="0"/>
              </a:rPr>
              <a:pPr eaLnBrk="1" hangingPunct="1"/>
              <a:t>7</a:t>
            </a:fld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fld id="{C4929BAD-48B7-40AF-9939-301C9118BEC1}" type="slidenum">
              <a:rPr lang="en-GB" altLang="en-US" smtClean="0">
                <a:latin typeface="Arial" charset="0"/>
                <a:cs typeface="Arial" charset="0"/>
              </a:rPr>
              <a:pPr eaLnBrk="1" hangingPunct="1"/>
              <a:t>15</a:t>
            </a:fld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fld id="{48AF634E-88EA-4A65-9344-FB76F7FC2416}" type="slidenum">
              <a:rPr lang="en-GB" altLang="en-US" smtClean="0">
                <a:latin typeface="Arial" charset="0"/>
                <a:cs typeface="Arial" charset="0"/>
              </a:rPr>
              <a:pPr eaLnBrk="1" hangingPunct="1"/>
              <a:t>16</a:t>
            </a:fld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7642E-A6AF-43AF-93F6-0A6BB7BB40EB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8248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3627438"/>
            <a:ext cx="9144000" cy="2644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5" name="Picture 2" descr="C:\Program Files\Microsoft Office\Clipart\BLP\Company Logo - BCLP (standard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576888"/>
            <a:ext cx="12255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Program Files\Microsoft Office\Clipart\BLP\Company Logo - BCLP (standard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576888"/>
            <a:ext cx="12255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9138" y="3986213"/>
            <a:ext cx="7700962" cy="431800"/>
          </a:xfrm>
        </p:spPr>
        <p:txBody>
          <a:bodyPr anchor="t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9138" y="4448175"/>
            <a:ext cx="7700962" cy="431800"/>
          </a:xfrm>
        </p:spPr>
        <p:txBody>
          <a:bodyPr lIns="0" tIns="0" rIns="0" bIns="0"/>
          <a:lstStyle>
            <a:lvl1pPr marL="0" indent="0">
              <a:buFontTx/>
              <a:buNone/>
              <a:defRPr sz="22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605463" y="5905500"/>
            <a:ext cx="1800225" cy="19208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latin typeface="Tahoma" charset="0"/>
                <a:cs typeface="Tahoma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4774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www.bclplaw.com  Page </a:t>
            </a:r>
            <a:fld id="{7787BE2A-1B41-4C4D-94AF-8EC7A5B25D0D}" type="slidenum">
              <a:rPr lang="en-GB"/>
              <a:pPr>
                <a:defRPr/>
              </a:pPr>
              <a:t>‹#›</a:t>
            </a:fld>
            <a:r>
              <a:rPr lang="en-GB"/>
              <a:t>  © Bryan Cave Leighton Paisner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947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000" y="1440000"/>
            <a:ext cx="17460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137" y="1440000"/>
            <a:ext cx="5776553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www.bclplaw.com  Page </a:t>
            </a:r>
            <a:fld id="{150966D4-4EC7-4002-AC3C-DD701738F8F6}" type="slidenum">
              <a:rPr lang="en-GB"/>
              <a:pPr>
                <a:defRPr/>
              </a:pPr>
              <a:t>‹#›</a:t>
            </a:fld>
            <a:r>
              <a:rPr lang="en-GB"/>
              <a:t>  © Bryan Cave Leighton Paisner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81356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3627438"/>
            <a:ext cx="9144000" cy="2644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525C62"/>
              </a:solidFill>
            </a:endParaRPr>
          </a:p>
        </p:txBody>
      </p:sp>
      <p:pic>
        <p:nvPicPr>
          <p:cNvPr id="5" name="Picture 2" descr="C:\Program Files\Microsoft Office\Clipart\BLP\Company Logo - BCLP (standard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576888"/>
            <a:ext cx="12255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Program Files\Microsoft Office\Clipart\BLP\Company Logo - BCLP (standard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576888"/>
            <a:ext cx="12255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9138" y="3986213"/>
            <a:ext cx="7700962" cy="431800"/>
          </a:xfrm>
        </p:spPr>
        <p:txBody>
          <a:bodyPr anchor="t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9138" y="4448175"/>
            <a:ext cx="7700962" cy="431800"/>
          </a:xfrm>
        </p:spPr>
        <p:txBody>
          <a:bodyPr lIns="0" tIns="0" rIns="0" bIns="0"/>
          <a:lstStyle>
            <a:lvl1pPr marL="0" indent="0">
              <a:buFontTx/>
              <a:buNone/>
              <a:defRPr sz="22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605463" y="5905500"/>
            <a:ext cx="1800225" cy="19208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solidFill>
                  <a:srgbClr val="525C62"/>
                </a:solidFill>
                <a:latin typeface="Tahoma" charset="0"/>
                <a:cs typeface="Tahoma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26400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www.bclplaw.com  Page </a:t>
            </a:r>
            <a:fld id="{3635FDBE-EC98-4D72-9350-CA87295F6643}" type="slidenum">
              <a:rPr lang="en-GB"/>
              <a:pPr>
                <a:defRPr/>
              </a:pPr>
              <a:t>‹#›</a:t>
            </a:fld>
            <a:r>
              <a:rPr lang="en-GB"/>
              <a:t>  © Bryan Cave Leighton Paisner</a:t>
            </a:r>
          </a:p>
        </p:txBody>
      </p:sp>
    </p:spTree>
    <p:extLst>
      <p:ext uri="{BB962C8B-B14F-4D97-AF65-F5344CB8AC3E}">
        <p14:creationId xmlns="" xmlns:p14="http://schemas.microsoft.com/office/powerpoint/2010/main" val="2561086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163368"/>
            <a:ext cx="7772400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25559"/>
            <a:ext cx="7772400" cy="1500187"/>
          </a:xfrm>
        </p:spPr>
        <p:txBody>
          <a:bodyPr lIns="0" tIns="0" rIns="0" bIns="0"/>
          <a:lstStyle>
            <a:lvl1pPr marL="0" indent="0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www.bclplaw.com  Page </a:t>
            </a:r>
            <a:fld id="{FA69B6B3-68C0-42B6-A695-C16D382F98B7}" type="slidenum">
              <a:rPr lang="en-GB"/>
              <a:pPr>
                <a:defRPr/>
              </a:pPr>
              <a:t>‹#›</a:t>
            </a:fld>
            <a:r>
              <a:rPr lang="en-GB"/>
              <a:t>  © Bryan Cave Leighton Paisner</a:t>
            </a:r>
          </a:p>
        </p:txBody>
      </p:sp>
    </p:spTree>
    <p:extLst>
      <p:ext uri="{BB962C8B-B14F-4D97-AF65-F5344CB8AC3E}">
        <p14:creationId xmlns="" xmlns:p14="http://schemas.microsoft.com/office/powerpoint/2010/main" val="3181982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1438275"/>
            <a:ext cx="3773487" cy="45704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438275"/>
            <a:ext cx="3775075" cy="45704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www.bclplaw.com  Page </a:t>
            </a:r>
            <a:fld id="{6889A3AA-011A-4FC8-832C-C2B57B799806}" type="slidenum">
              <a:rPr lang="en-GB"/>
              <a:pPr>
                <a:defRPr/>
              </a:pPr>
              <a:t>‹#›</a:t>
            </a:fld>
            <a:r>
              <a:rPr lang="en-GB"/>
              <a:t>  © Bryan Cave Leighton Paisner</a:t>
            </a:r>
          </a:p>
        </p:txBody>
      </p:sp>
    </p:spTree>
    <p:extLst>
      <p:ext uri="{BB962C8B-B14F-4D97-AF65-F5344CB8AC3E}">
        <p14:creationId xmlns="" xmlns:p14="http://schemas.microsoft.com/office/powerpoint/2010/main" val="3982540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44000"/>
            <a:ext cx="7700400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440000"/>
            <a:ext cx="3772800" cy="720000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138" y="2232000"/>
            <a:ext cx="3772800" cy="378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0000"/>
            <a:ext cx="3772800" cy="720000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32000"/>
            <a:ext cx="3772800" cy="378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www.bclplaw.com  Page </a:t>
            </a:r>
            <a:fld id="{D80F736B-ECD4-43BF-A9F8-41DC56C19FD1}" type="slidenum">
              <a:rPr lang="en-GB"/>
              <a:pPr>
                <a:defRPr/>
              </a:pPr>
              <a:t>‹#›</a:t>
            </a:fld>
            <a:r>
              <a:rPr lang="en-GB"/>
              <a:t>  © Bryan Cave Leighton Paisner</a:t>
            </a:r>
          </a:p>
        </p:txBody>
      </p:sp>
    </p:spTree>
    <p:extLst>
      <p:ext uri="{BB962C8B-B14F-4D97-AF65-F5344CB8AC3E}">
        <p14:creationId xmlns="" xmlns:p14="http://schemas.microsoft.com/office/powerpoint/2010/main" val="283961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www.bclplaw.com  Page </a:t>
            </a:r>
            <a:fld id="{6A208C65-41C6-4126-9435-7AFF9A76667E}" type="slidenum">
              <a:rPr lang="en-GB"/>
              <a:pPr>
                <a:defRPr/>
              </a:pPr>
              <a:t>‹#›</a:t>
            </a:fld>
            <a:r>
              <a:rPr lang="en-GB"/>
              <a:t>  © Bryan Cave Leighton Paisner</a:t>
            </a:r>
          </a:p>
        </p:txBody>
      </p:sp>
    </p:spTree>
    <p:extLst>
      <p:ext uri="{BB962C8B-B14F-4D97-AF65-F5344CB8AC3E}">
        <p14:creationId xmlns="" xmlns:p14="http://schemas.microsoft.com/office/powerpoint/2010/main" val="3620444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www.bclplaw.com  Page </a:t>
            </a:r>
            <a:fld id="{C963DE97-5E69-4FAB-823B-44E660780B6B}" type="slidenum">
              <a:rPr lang="en-GB"/>
              <a:pPr>
                <a:defRPr/>
              </a:pPr>
              <a:t>‹#›</a:t>
            </a:fld>
            <a:r>
              <a:rPr lang="en-GB"/>
              <a:t>  © Bryan Cave Leighton Paisner</a:t>
            </a:r>
          </a:p>
        </p:txBody>
      </p:sp>
    </p:spTree>
    <p:extLst>
      <p:ext uri="{BB962C8B-B14F-4D97-AF65-F5344CB8AC3E}">
        <p14:creationId xmlns="" xmlns:p14="http://schemas.microsoft.com/office/powerpoint/2010/main" val="205193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44000"/>
            <a:ext cx="7700400" cy="86400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800" y="1440000"/>
            <a:ext cx="4665600" cy="4572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1440000"/>
            <a:ext cx="2880000" cy="4572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www.bclplaw.com  Page </a:t>
            </a:r>
            <a:fld id="{4FEEA992-DE0E-4B67-A27E-3D46C9B663F5}" type="slidenum">
              <a:rPr lang="en-GB"/>
              <a:pPr>
                <a:defRPr/>
              </a:pPr>
              <a:t>‹#›</a:t>
            </a:fld>
            <a:r>
              <a:rPr lang="en-GB"/>
              <a:t>  © Bryan Cave Leighton Paisner</a:t>
            </a:r>
          </a:p>
        </p:txBody>
      </p:sp>
    </p:spTree>
    <p:extLst>
      <p:ext uri="{BB962C8B-B14F-4D97-AF65-F5344CB8AC3E}">
        <p14:creationId xmlns="" xmlns:p14="http://schemas.microsoft.com/office/powerpoint/2010/main" val="292417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www.bclplaw.com  Page </a:t>
            </a:r>
            <a:fld id="{0F0DAFA2-FB86-4952-B789-499A38C0F6DA}" type="slidenum">
              <a:rPr lang="en-GB"/>
              <a:pPr>
                <a:defRPr/>
              </a:pPr>
              <a:t>‹#›</a:t>
            </a:fld>
            <a:r>
              <a:rPr lang="en-GB"/>
              <a:t>  © Bryan Cave Leighton Paisner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55353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44000"/>
            <a:ext cx="7700400" cy="86400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9138" y="1440000"/>
            <a:ext cx="7700400" cy="40809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5633048"/>
            <a:ext cx="7700400" cy="45428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www.bclplaw.com  Page </a:t>
            </a:r>
            <a:fld id="{43AEFC26-82DC-4D2E-B913-639EBCC5746A}" type="slidenum">
              <a:rPr lang="en-GB"/>
              <a:pPr>
                <a:defRPr/>
              </a:pPr>
              <a:t>‹#›</a:t>
            </a:fld>
            <a:r>
              <a:rPr lang="en-GB"/>
              <a:t>  © Bryan Cave Leighton Paisner</a:t>
            </a:r>
          </a:p>
        </p:txBody>
      </p:sp>
    </p:spTree>
    <p:extLst>
      <p:ext uri="{BB962C8B-B14F-4D97-AF65-F5344CB8AC3E}">
        <p14:creationId xmlns="" xmlns:p14="http://schemas.microsoft.com/office/powerpoint/2010/main" val="4240592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www.bclplaw.com  Page </a:t>
            </a:r>
            <a:fld id="{07401279-BB46-43BC-BF41-26A576EED7A7}" type="slidenum">
              <a:rPr lang="en-GB"/>
              <a:pPr>
                <a:defRPr/>
              </a:pPr>
              <a:t>‹#›</a:t>
            </a:fld>
            <a:r>
              <a:rPr lang="en-GB"/>
              <a:t>  © Bryan Cave Leighton Paisner</a:t>
            </a:r>
          </a:p>
        </p:txBody>
      </p:sp>
    </p:spTree>
    <p:extLst>
      <p:ext uri="{BB962C8B-B14F-4D97-AF65-F5344CB8AC3E}">
        <p14:creationId xmlns="" xmlns:p14="http://schemas.microsoft.com/office/powerpoint/2010/main" val="3944739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000" y="1440000"/>
            <a:ext cx="17460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137" y="1440000"/>
            <a:ext cx="5776553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www.bclplaw.com  Page </a:t>
            </a:r>
            <a:fld id="{64B79926-C024-475E-A641-B428D3D8B863}" type="slidenum">
              <a:rPr lang="en-GB"/>
              <a:pPr>
                <a:defRPr/>
              </a:pPr>
              <a:t>‹#›</a:t>
            </a:fld>
            <a:r>
              <a:rPr lang="en-GB"/>
              <a:t>  © Bryan Cave Leighton Paisner</a:t>
            </a:r>
          </a:p>
        </p:txBody>
      </p:sp>
    </p:spTree>
    <p:extLst>
      <p:ext uri="{BB962C8B-B14F-4D97-AF65-F5344CB8AC3E}">
        <p14:creationId xmlns="" xmlns:p14="http://schemas.microsoft.com/office/powerpoint/2010/main" val="322165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163368"/>
            <a:ext cx="7772400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25559"/>
            <a:ext cx="7772400" cy="1500187"/>
          </a:xfrm>
        </p:spPr>
        <p:txBody>
          <a:bodyPr lIns="0" tIns="0" rIns="0" bIns="0"/>
          <a:lstStyle>
            <a:lvl1pPr marL="0" indent="0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www.bclplaw.com  Page </a:t>
            </a:r>
            <a:fld id="{ED7729BF-724A-4CC2-BA16-9F96C4736EB7}" type="slidenum">
              <a:rPr lang="en-GB"/>
              <a:pPr>
                <a:defRPr/>
              </a:pPr>
              <a:t>‹#›</a:t>
            </a:fld>
            <a:r>
              <a:rPr lang="en-GB"/>
              <a:t>  © Bryan Cave Leighton Paisner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87071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1438275"/>
            <a:ext cx="3773487" cy="45704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438275"/>
            <a:ext cx="3775075" cy="45704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www.bclplaw.com  Page </a:t>
            </a:r>
            <a:fld id="{2990706A-BF8E-4689-8E07-10181F5B7932}" type="slidenum">
              <a:rPr lang="en-GB"/>
              <a:pPr>
                <a:defRPr/>
              </a:pPr>
              <a:t>‹#›</a:t>
            </a:fld>
            <a:r>
              <a:rPr lang="en-GB"/>
              <a:t>  © Bryan Cave Leighton Paisner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94613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44000"/>
            <a:ext cx="7700400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440000"/>
            <a:ext cx="3772800" cy="720000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138" y="2232000"/>
            <a:ext cx="3772800" cy="378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0000"/>
            <a:ext cx="3772800" cy="720000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32000"/>
            <a:ext cx="3772800" cy="378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www.bclplaw.com  Page </a:t>
            </a:r>
            <a:fld id="{52E07123-5FBA-420B-B142-A7BD5F5FA3E0}" type="slidenum">
              <a:rPr lang="en-GB"/>
              <a:pPr>
                <a:defRPr/>
              </a:pPr>
              <a:t>‹#›</a:t>
            </a:fld>
            <a:r>
              <a:rPr lang="en-GB"/>
              <a:t>  © Bryan Cave Leighton Paisner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17741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www.bclplaw.com  Page </a:t>
            </a:r>
            <a:fld id="{6173AB1D-2A0C-4771-AADF-DE935BB5E195}" type="slidenum">
              <a:rPr lang="en-GB"/>
              <a:pPr>
                <a:defRPr/>
              </a:pPr>
              <a:t>‹#›</a:t>
            </a:fld>
            <a:r>
              <a:rPr lang="en-GB"/>
              <a:t>  © Bryan Cave Leighton Paisner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9296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www.bclplaw.com  Page </a:t>
            </a:r>
            <a:fld id="{89977F00-2167-4A2B-90C3-219B25461A60}" type="slidenum">
              <a:rPr lang="en-GB"/>
              <a:pPr>
                <a:defRPr/>
              </a:pPr>
              <a:t>‹#›</a:t>
            </a:fld>
            <a:r>
              <a:rPr lang="en-GB"/>
              <a:t>  © Bryan Cave Leighton Paisner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543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44000"/>
            <a:ext cx="7700400" cy="86400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800" y="1440000"/>
            <a:ext cx="4665600" cy="4572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1440000"/>
            <a:ext cx="2880000" cy="4572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www.bclplaw.com  Page </a:t>
            </a:r>
            <a:fld id="{2866627E-9DB6-4930-8588-9209DCCA6FE9}" type="slidenum">
              <a:rPr lang="en-GB"/>
              <a:pPr>
                <a:defRPr/>
              </a:pPr>
              <a:t>‹#›</a:t>
            </a:fld>
            <a:r>
              <a:rPr lang="en-GB"/>
              <a:t>  © Bryan Cave Leighton Paisner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59483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44000"/>
            <a:ext cx="7700400" cy="86400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9138" y="1440000"/>
            <a:ext cx="7700400" cy="40809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5633048"/>
            <a:ext cx="7700400" cy="45428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www.bclplaw.com  Page </a:t>
            </a:r>
            <a:fld id="{7A6AC12C-5278-4893-A577-92BA046E3A38}" type="slidenum">
              <a:rPr lang="en-GB"/>
              <a:pPr>
                <a:defRPr/>
              </a:pPr>
              <a:t>‹#›</a:t>
            </a:fld>
            <a:r>
              <a:rPr lang="en-GB"/>
              <a:t>  © Bryan Cave Leighton Paisner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962224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438275"/>
            <a:ext cx="7700962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138" y="6332538"/>
            <a:ext cx="35988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>
                <a:latin typeface="Tahoma" charset="0"/>
                <a:cs typeface="Tahoma" charset="0"/>
              </a:defRPr>
            </a:lvl1pPr>
          </a:lstStyle>
          <a:p>
            <a:pPr>
              <a:defRPr/>
            </a:pPr>
            <a:r>
              <a:rPr lang="en-GB"/>
              <a:t>www.bclplaw.com  Page </a:t>
            </a:r>
            <a:fld id="{06F1ED00-F8A6-490C-857A-E35397FED3CE}" type="slidenum">
              <a:rPr lang="en-GB"/>
              <a:pPr>
                <a:defRPr/>
              </a:pPr>
              <a:t>‹#›</a:t>
            </a:fld>
            <a:r>
              <a:rPr lang="en-GB"/>
              <a:t>  © Bryan Cave Leighton Paisner</a:t>
            </a:r>
            <a:endParaRPr lang="en-GB" dirty="0"/>
          </a:p>
        </p:txBody>
      </p:sp>
      <p:sp>
        <p:nvSpPr>
          <p:cNvPr id="1028" name="Line 10"/>
          <p:cNvSpPr>
            <a:spLocks noChangeShapeType="1"/>
          </p:cNvSpPr>
          <p:nvPr/>
        </p:nvSpPr>
        <p:spPr bwMode="auto">
          <a:xfrm>
            <a:off x="719138" y="1044575"/>
            <a:ext cx="806132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9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42875"/>
            <a:ext cx="770096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  <a:cs typeface="Tahoma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  <a:cs typeface="Tahoma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  <a:cs typeface="Tahoma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  <a:cs typeface="Tahoma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  <a:cs typeface="Tahoma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  <a:cs typeface="Tahoma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  <a:cs typeface="Tahoma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  <a:cs typeface="Tahoma" charset="0"/>
        </a:defRPr>
      </a:lvl9pPr>
    </p:titleStyle>
    <p:bodyStyle>
      <a:lvl1pPr marL="266700" indent="-266700" algn="l" rtl="0" eaLnBrk="0" fontAlgn="base" hangingPunct="0">
        <a:spcBef>
          <a:spcPct val="65000"/>
        </a:spcBef>
        <a:spcAft>
          <a:spcPct val="0"/>
        </a:spcAft>
        <a:buClr>
          <a:schemeClr val="folHlink"/>
        </a:buClr>
        <a:buSzPct val="9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SzPct val="95000"/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800100" indent="-266700" algn="l" rtl="0" eaLnBrk="0" fontAlgn="base" hangingPunct="0">
        <a:spcBef>
          <a:spcPct val="30000"/>
        </a:spcBef>
        <a:spcAft>
          <a:spcPct val="0"/>
        </a:spcAft>
        <a:buClr>
          <a:schemeClr val="folHlink"/>
        </a:buClr>
        <a:buSzPct val="9500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066800" indent="-2667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9500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1333500" indent="-266700" algn="l" rtl="0" eaLnBrk="0" fontAlgn="base" hangingPunct="0">
        <a:spcBef>
          <a:spcPct val="30000"/>
        </a:spcBef>
        <a:spcAft>
          <a:spcPct val="0"/>
        </a:spcAft>
        <a:buClr>
          <a:schemeClr val="folHlink"/>
        </a:buClr>
        <a:buSzPct val="95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1790700" indent="-266700" algn="l" rtl="0" eaLnBrk="1" fontAlgn="base" hangingPunct="1">
        <a:spcBef>
          <a:spcPct val="30000"/>
        </a:spcBef>
        <a:spcAft>
          <a:spcPct val="0"/>
        </a:spcAft>
        <a:buClr>
          <a:schemeClr val="folHlink"/>
        </a:buClr>
        <a:buSzPct val="95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247900" indent="-266700" algn="l" rtl="0" eaLnBrk="1" fontAlgn="base" hangingPunct="1">
        <a:spcBef>
          <a:spcPct val="30000"/>
        </a:spcBef>
        <a:spcAft>
          <a:spcPct val="0"/>
        </a:spcAft>
        <a:buClr>
          <a:schemeClr val="folHlink"/>
        </a:buClr>
        <a:buSzPct val="95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2705100" indent="-266700" algn="l" rtl="0" eaLnBrk="1" fontAlgn="base" hangingPunct="1">
        <a:spcBef>
          <a:spcPct val="30000"/>
        </a:spcBef>
        <a:spcAft>
          <a:spcPct val="0"/>
        </a:spcAft>
        <a:buClr>
          <a:schemeClr val="folHlink"/>
        </a:buClr>
        <a:buSzPct val="95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162300" indent="-266700" algn="l" rtl="0" eaLnBrk="1" fontAlgn="base" hangingPunct="1">
        <a:spcBef>
          <a:spcPct val="30000"/>
        </a:spcBef>
        <a:spcAft>
          <a:spcPct val="0"/>
        </a:spcAft>
        <a:buClr>
          <a:schemeClr val="folHlink"/>
        </a:buClr>
        <a:buSzPct val="95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438275"/>
            <a:ext cx="7700962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138" y="6332538"/>
            <a:ext cx="35988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>
                <a:solidFill>
                  <a:srgbClr val="525C62"/>
                </a:solidFill>
                <a:latin typeface="Tahoma" charset="0"/>
                <a:cs typeface="Tahoma" charset="0"/>
              </a:defRPr>
            </a:lvl1pPr>
          </a:lstStyle>
          <a:p>
            <a:pPr>
              <a:defRPr/>
            </a:pPr>
            <a:r>
              <a:rPr lang="en-GB"/>
              <a:t>www.bclplaw.com  Page </a:t>
            </a:r>
            <a:fld id="{5EEF46E7-0503-4DDD-AD57-99C122D551FB}" type="slidenum">
              <a:rPr lang="en-GB"/>
              <a:pPr>
                <a:defRPr/>
              </a:pPr>
              <a:t>‹#›</a:t>
            </a:fld>
            <a:r>
              <a:rPr lang="en-GB"/>
              <a:t>  © Bryan Cave Leighton Paisner</a:t>
            </a:r>
          </a:p>
        </p:txBody>
      </p:sp>
      <p:sp>
        <p:nvSpPr>
          <p:cNvPr id="2052" name="Line 10"/>
          <p:cNvSpPr>
            <a:spLocks noChangeShapeType="1"/>
          </p:cNvSpPr>
          <p:nvPr/>
        </p:nvSpPr>
        <p:spPr bwMode="auto">
          <a:xfrm>
            <a:off x="719138" y="1044575"/>
            <a:ext cx="806132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53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42875"/>
            <a:ext cx="770096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  <a:cs typeface="Tahoma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  <a:cs typeface="Tahoma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  <a:cs typeface="Tahoma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  <a:cs typeface="Tahoma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  <a:cs typeface="Tahoma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  <a:cs typeface="Tahoma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  <a:cs typeface="Tahoma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  <a:cs typeface="Tahoma" charset="0"/>
        </a:defRPr>
      </a:lvl9pPr>
    </p:titleStyle>
    <p:bodyStyle>
      <a:lvl1pPr marL="266700" indent="-266700" algn="l" rtl="0" eaLnBrk="0" fontAlgn="base" hangingPunct="0">
        <a:spcBef>
          <a:spcPct val="65000"/>
        </a:spcBef>
        <a:spcAft>
          <a:spcPct val="0"/>
        </a:spcAft>
        <a:buClr>
          <a:schemeClr val="folHlink"/>
        </a:buClr>
        <a:buSzPct val="9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SzPct val="95000"/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800100" indent="-266700" algn="l" rtl="0" eaLnBrk="0" fontAlgn="base" hangingPunct="0">
        <a:spcBef>
          <a:spcPct val="30000"/>
        </a:spcBef>
        <a:spcAft>
          <a:spcPct val="0"/>
        </a:spcAft>
        <a:buClr>
          <a:schemeClr val="folHlink"/>
        </a:buClr>
        <a:buSzPct val="9500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066800" indent="-2667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9500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1333500" indent="-266700" algn="l" rtl="0" eaLnBrk="0" fontAlgn="base" hangingPunct="0">
        <a:spcBef>
          <a:spcPct val="30000"/>
        </a:spcBef>
        <a:spcAft>
          <a:spcPct val="0"/>
        </a:spcAft>
        <a:buClr>
          <a:schemeClr val="folHlink"/>
        </a:buClr>
        <a:buSzPct val="95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1790700" indent="-266700" algn="l" rtl="0" eaLnBrk="1" fontAlgn="base" hangingPunct="1">
        <a:spcBef>
          <a:spcPct val="30000"/>
        </a:spcBef>
        <a:spcAft>
          <a:spcPct val="0"/>
        </a:spcAft>
        <a:buClr>
          <a:schemeClr val="folHlink"/>
        </a:buClr>
        <a:buSzPct val="95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247900" indent="-266700" algn="l" rtl="0" eaLnBrk="1" fontAlgn="base" hangingPunct="1">
        <a:spcBef>
          <a:spcPct val="30000"/>
        </a:spcBef>
        <a:spcAft>
          <a:spcPct val="0"/>
        </a:spcAft>
        <a:buClr>
          <a:schemeClr val="folHlink"/>
        </a:buClr>
        <a:buSzPct val="95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2705100" indent="-266700" algn="l" rtl="0" eaLnBrk="1" fontAlgn="base" hangingPunct="1">
        <a:spcBef>
          <a:spcPct val="30000"/>
        </a:spcBef>
        <a:spcAft>
          <a:spcPct val="0"/>
        </a:spcAft>
        <a:buClr>
          <a:schemeClr val="folHlink"/>
        </a:buClr>
        <a:buSzPct val="95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162300" indent="-266700" algn="l" rtl="0" eaLnBrk="1" fontAlgn="base" hangingPunct="1">
        <a:spcBef>
          <a:spcPct val="30000"/>
        </a:spcBef>
        <a:spcAft>
          <a:spcPct val="0"/>
        </a:spcAft>
        <a:buClr>
          <a:schemeClr val="folHlink"/>
        </a:buClr>
        <a:buSzPct val="95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cid:image003.jpg@01D38BBC.3A8A6FE0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2.png@01D38BBC.3A8A6FE0" TargetMode="External"/><Relationship Id="rId5" Type="http://schemas.openxmlformats.org/officeDocument/2006/relationships/image" Target="../media/image12.png"/><Relationship Id="rId4" Type="http://schemas.openxmlformats.org/officeDocument/2006/relationships/image" Target="cid:image005.png@01D38BBC.3A8A6FE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Elena.Trusova@bclplaw.com" TargetMode="External"/><Relationship Id="rId3" Type="http://schemas.openxmlformats.org/officeDocument/2006/relationships/hyperlink" Target="mailto:Irina.Shurmina@bclplaw.com" TargetMode="Externa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9138" y="3695700"/>
            <a:ext cx="7700962" cy="8000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2400" dirty="0" err="1" smtClean="0"/>
              <a:t>Рекомендации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по</a:t>
            </a:r>
            <a:r>
              <a:rPr lang="en-GB" altLang="en-US" sz="2400" dirty="0" smtClean="0"/>
              <a:t> </a:t>
            </a:r>
            <a:r>
              <a:rPr lang="ru-RU" altLang="en-US" sz="2400" dirty="0" smtClean="0"/>
              <a:t>соблюдению законодательства о рекламе безрецептурных лекарственных средств</a:t>
            </a:r>
            <a:endParaRPr lang="en-US" altLang="en-US" dirty="0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19138" y="4495799"/>
            <a:ext cx="8283575" cy="1266825"/>
          </a:xfrm>
        </p:spPr>
        <p:txBody>
          <a:bodyPr/>
          <a:lstStyle/>
          <a:p>
            <a:pPr eaLnBrk="1" hangingPunct="1"/>
            <a:r>
              <a:rPr lang="ru-RU" altLang="en-US" sz="1800" dirty="0" smtClean="0"/>
              <a:t>Елена Трусова, Партнер</a:t>
            </a:r>
            <a:r>
              <a:rPr lang="ru-RU" altLang="en-US" sz="1800" dirty="0"/>
              <a:t>, Практика интеллектуальной собственности и разрешения споров</a:t>
            </a:r>
          </a:p>
          <a:p>
            <a:pPr eaLnBrk="1" hangingPunct="1"/>
            <a:r>
              <a:rPr lang="ru-RU" altLang="en-US" sz="1800" dirty="0" smtClean="0"/>
              <a:t>Евгений Орешин, </a:t>
            </a:r>
            <a:r>
              <a:rPr lang="en-US" altLang="en-US" sz="1800" dirty="0" smtClean="0"/>
              <a:t>C</a:t>
            </a:r>
            <a:r>
              <a:rPr lang="ru-RU" altLang="en-US" sz="1800" dirty="0" err="1" smtClean="0"/>
              <a:t>оветник</a:t>
            </a:r>
            <a:r>
              <a:rPr lang="ru-RU" altLang="en-US" sz="1800" dirty="0" smtClean="0"/>
              <a:t>, Практика интеллектуальной собственности и разрешения споров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719138" y="5889625"/>
            <a:ext cx="77009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1600" dirty="0" smtClean="0"/>
              <a:t>7 ноября </a:t>
            </a:r>
            <a:r>
              <a:rPr lang="ru-RU" altLang="en-US" sz="1600" dirty="0"/>
              <a:t>2018 г.</a:t>
            </a:r>
            <a:endParaRPr lang="en-GB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400" dirty="0" smtClean="0"/>
              <a:t>Гарантия эффективности. Рекомендации</a:t>
            </a:r>
            <a:endParaRPr lang="en-GB" altLang="en-US" sz="24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41259799"/>
              </p:ext>
            </p:extLst>
          </p:nvPr>
        </p:nvGraphicFramePr>
        <p:xfrm>
          <a:off x="114300" y="1234600"/>
          <a:ext cx="8934450" cy="5356561"/>
        </p:xfrm>
        <a:graphic>
          <a:graphicData uri="http://schemas.openxmlformats.org/drawingml/2006/table">
            <a:tbl>
              <a:tblPr/>
              <a:tblGrid>
                <a:gridCol w="4448175"/>
                <a:gridCol w="4486275"/>
              </a:tblGrid>
              <a:tr h="688549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65000"/>
                        </a:spcBef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5000"/>
                        </a:spcBef>
                        <a:buClr>
                          <a:srgbClr val="000000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30000"/>
                        </a:spcBef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30000"/>
                        </a:spcBef>
                        <a:buClr>
                          <a:srgbClr val="000000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30000"/>
                        </a:spcBef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</a:pPr>
                      <a:r>
                        <a:rPr kumimoji="0" lang="ru-R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Недопустимо</a:t>
                      </a:r>
                      <a:endParaRPr kumimoji="0" lang="en-GB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25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65000"/>
                        </a:spcBef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5000"/>
                        </a:spcBef>
                        <a:buClr>
                          <a:srgbClr val="000000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30000"/>
                        </a:spcBef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30000"/>
                        </a:spcBef>
                        <a:buClr>
                          <a:srgbClr val="000000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30000"/>
                        </a:spcBef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</a:pPr>
                      <a:r>
                        <a:rPr kumimoji="0" lang="ru-R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Допустимо</a:t>
                      </a:r>
                      <a:endParaRPr kumimoji="0" lang="en-GB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25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46454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65000"/>
                        </a:spcBef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5000"/>
                        </a:spcBef>
                        <a:buClr>
                          <a:srgbClr val="000000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30000"/>
                        </a:spcBef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30000"/>
                        </a:spcBef>
                        <a:buClr>
                          <a:srgbClr val="000000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30000"/>
                        </a:spcBef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r>
                        <a:rPr lang="ru-RU" sz="2200" kern="12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Глаголы и глагольные формы (причастия, деепричастия) совершенного вида, </a:t>
                      </a:r>
                      <a:r>
                        <a:rPr lang="ru-RU" sz="2200" b="0" kern="120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указывающие на наступление конечного результата</a:t>
                      </a:r>
                      <a:r>
                        <a:rPr lang="ru-RU" sz="2200" kern="12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.  </a:t>
                      </a:r>
                      <a:endParaRPr lang="en-GB" sz="2200" kern="1200" dirty="0" smtClean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Примеры:</a:t>
                      </a:r>
                      <a:r>
                        <a:rPr lang="ru-RU" sz="2200" kern="12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избавит, вылечит, победит, решит (проблему), уничтожит, устранит, снимет (боль, спазм и т.п.), восстановит, станет легче, излечит, помогает (излечить, вылечить, победить, уничтожить) и т.п.</a:t>
                      </a:r>
                      <a:endParaRPr kumimoji="0" lang="en-GB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25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65000"/>
                        </a:spcBef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5000"/>
                        </a:spcBef>
                        <a:buClr>
                          <a:srgbClr val="000000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30000"/>
                        </a:spcBef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30000"/>
                        </a:spcBef>
                        <a:buClr>
                          <a:srgbClr val="000000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30000"/>
                        </a:spcBef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Глаголы и глагольные формы (причастия, деепричастия) несовершенного вида, </a:t>
                      </a:r>
                      <a:r>
                        <a:rPr lang="ru-RU" sz="2000" kern="1200" dirty="0" smtClean="0"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указывающие на процесс</a:t>
                      </a: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, а не на результат.</a:t>
                      </a:r>
                      <a:endParaRPr lang="en-GB" sz="2000" kern="1200" dirty="0" smtClean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endParaRPr lang="ru-RU" sz="800" b="1" kern="1200" dirty="0" smtClean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Примеры: </a:t>
                      </a: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лечит, способствует лечению, помогая, помогает решать, защищает, помогает снимать, помогает восстанавливать, оказывает, восстанавливает, действует, воздействует (на симптомы и т.п.), борется, атакует и т.п.</a:t>
                      </a:r>
                      <a:endParaRPr kumimoji="0" lang="en-GB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25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0391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400" dirty="0" smtClean="0"/>
              <a:t>Гарантия эффективности. Рекомендации</a:t>
            </a:r>
            <a:endParaRPr lang="en-GB" altLang="en-US" sz="24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48617686"/>
              </p:ext>
            </p:extLst>
          </p:nvPr>
        </p:nvGraphicFramePr>
        <p:xfrm>
          <a:off x="114300" y="1310800"/>
          <a:ext cx="8934450" cy="5507195"/>
        </p:xfrm>
        <a:graphic>
          <a:graphicData uri="http://schemas.openxmlformats.org/drawingml/2006/table">
            <a:tbl>
              <a:tblPr/>
              <a:tblGrid>
                <a:gridCol w="4448175"/>
                <a:gridCol w="4486275"/>
              </a:tblGrid>
              <a:tr h="58467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65000"/>
                        </a:spcBef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5000"/>
                        </a:spcBef>
                        <a:buClr>
                          <a:srgbClr val="000000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30000"/>
                        </a:spcBef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30000"/>
                        </a:spcBef>
                        <a:buClr>
                          <a:srgbClr val="000000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30000"/>
                        </a:spcBef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</a:pPr>
                      <a:r>
                        <a:rPr kumimoji="0" lang="ru-R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Недопустимо</a:t>
                      </a:r>
                      <a:endParaRPr kumimoji="0" lang="en-GB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25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65000"/>
                        </a:spcBef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5000"/>
                        </a:spcBef>
                        <a:buClr>
                          <a:srgbClr val="000000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30000"/>
                        </a:spcBef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30000"/>
                        </a:spcBef>
                        <a:buClr>
                          <a:srgbClr val="000000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30000"/>
                        </a:spcBef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</a:pPr>
                      <a:r>
                        <a:rPr kumimoji="0" lang="ru-R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Допустимо</a:t>
                      </a:r>
                      <a:endParaRPr kumimoji="0" lang="en-GB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25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46454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65000"/>
                        </a:spcBef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5000"/>
                        </a:spcBef>
                        <a:buClr>
                          <a:srgbClr val="000000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30000"/>
                        </a:spcBef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30000"/>
                        </a:spcBef>
                        <a:buClr>
                          <a:srgbClr val="000000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30000"/>
                        </a:spcBef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</a:pPr>
                      <a:r>
                        <a:rPr kumimoji="0" lang="ru-RU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Существительные, указывающие на конечный результат:</a:t>
                      </a:r>
                    </a:p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</a:pPr>
                      <a:endParaRPr kumimoji="0" lang="ru-RU" alt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</a:pPr>
                      <a:r>
                        <a:rPr lang="ru-RU" sz="2200" b="1" kern="12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Примеры:</a:t>
                      </a:r>
                      <a:r>
                        <a:rPr lang="ru-RU" sz="2200" kern="12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победа, излечение, полное избавление, решение проблемы, способствует излечению, помогает исцелению и т.п.</a:t>
                      </a:r>
                      <a:endParaRPr lang="en-GB" sz="2200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25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65000"/>
                        </a:spcBef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5000"/>
                        </a:spcBef>
                        <a:buClr>
                          <a:srgbClr val="000000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30000"/>
                        </a:spcBef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30000"/>
                        </a:spcBef>
                        <a:buClr>
                          <a:srgbClr val="000000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30000"/>
                        </a:spcBef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5000"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</a:pPr>
                      <a:r>
                        <a:rPr kumimoji="0" lang="ru-RU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Существительные, </a:t>
                      </a:r>
                      <a:r>
                        <a:rPr kumimoji="0" lang="ru-RU" altLang="en-US" sz="2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</a:t>
                      </a:r>
                      <a:r>
                        <a:rPr kumimoji="0" lang="ru-RU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указывающие на конечный результат:</a:t>
                      </a:r>
                    </a:p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</a:pPr>
                      <a:endParaRPr kumimoji="0" lang="ru-R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574675" algn="l"/>
                          <a:tab pos="1042988" algn="l"/>
                          <a:tab pos="1511300" algn="l"/>
                          <a:tab pos="1979613" algn="l"/>
                          <a:tab pos="2447925" algn="l"/>
                          <a:tab pos="2916238" algn="l"/>
                          <a:tab pos="3384550" algn="l"/>
                          <a:tab pos="3851275" algn="l"/>
                        </a:tabLst>
                      </a:pPr>
                      <a:r>
                        <a:rPr lang="ru-RU" sz="2200" b="1" kern="12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Примеры:</a:t>
                      </a:r>
                      <a:r>
                        <a:rPr lang="ru-RU" sz="2200" kern="12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причина, заболевание, симптомы (включая конкретные виды симптомов), проблема, процесс, лечение, действие, помогает освобождению, помогает (способствует) лечению, защита, помогает (способствует) восстановлению и т.п.</a:t>
                      </a:r>
                      <a:endParaRPr kumimoji="0" lang="ru-RU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25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6066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400" dirty="0" smtClean="0"/>
              <a:t>Гарантия эффективности. Рекомендации</a:t>
            </a:r>
            <a:endParaRPr lang="en-GB" altLang="en-US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609600" y="1876424"/>
            <a:ext cx="815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</a:rPr>
              <a:t>В рекламных роликах о лекарственных средствах </a:t>
            </a:r>
            <a:r>
              <a:rPr lang="ru-RU" sz="2400" b="1" dirty="0">
                <a:solidFill>
                  <a:srgbClr val="000000"/>
                </a:solidFill>
              </a:rPr>
              <a:t>может использоваться типовой рекламный прием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000000"/>
                </a:solidFill>
              </a:rPr>
              <a:t>в виде демонстрации возможных симптомов заболевания, способов применения препарата и процесса достижения терапевтического эффекта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u="sng" dirty="0">
                <a:solidFill>
                  <a:srgbClr val="000000"/>
                </a:solidFill>
              </a:rPr>
              <a:t>при условии</a:t>
            </a:r>
            <a:r>
              <a:rPr lang="ru-RU" sz="2400" dirty="0">
                <a:solidFill>
                  <a:srgbClr val="000000"/>
                </a:solidFill>
              </a:rPr>
              <a:t>, что аудио-визуальный ряд рекламного ролика не будет гарантировать </a:t>
            </a:r>
            <a:r>
              <a:rPr lang="en-GB" sz="2400" dirty="0">
                <a:solidFill>
                  <a:srgbClr val="000000"/>
                </a:solidFill>
              </a:rPr>
              <a:t>положительное действие объекта рекламирования, его</a:t>
            </a:r>
            <a:r>
              <a:rPr lang="ru-RU" sz="2400" dirty="0">
                <a:solidFill>
                  <a:srgbClr val="000000"/>
                </a:solidFill>
              </a:rPr>
              <a:t> безопасность и эффективность.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914" y="1313164"/>
            <a:ext cx="828448" cy="461665"/>
          </a:xfrm>
          <a:prstGeom prst="rect">
            <a:avLst/>
          </a:prstGeom>
          <a:solidFill>
            <a:srgbClr val="00547C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N.B.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en-GB" sz="2400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79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400" dirty="0" smtClean="0"/>
              <a:t>Отсутствие части существенной информации о лекарстве. Пример (дело № </a:t>
            </a:r>
            <a:r>
              <a:rPr lang="ru-RU" sz="2400" dirty="0" smtClean="0"/>
              <a:t>3-5-1/00-08-17)</a:t>
            </a:r>
            <a:endParaRPr lang="en-GB" altLang="en-US" sz="24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33" t="31120" r="22842" b="31878"/>
          <a:stretch/>
        </p:blipFill>
        <p:spPr bwMode="auto">
          <a:xfrm>
            <a:off x="719138" y="1276351"/>
            <a:ext cx="8101012" cy="340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6263" y="5067300"/>
            <a:ext cx="611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Венотиник</a:t>
            </a:r>
            <a:r>
              <a:rPr lang="ru-RU" sz="3600" dirty="0" smtClean="0">
                <a:solidFill>
                  <a:srgbClr val="FF0000"/>
                </a:solidFill>
              </a:rPr>
              <a:t> № 1 в мире!*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550" y="5962650"/>
            <a:ext cx="8224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4C575C"/>
                </a:solidFill>
              </a:rPr>
              <a:t>* По данным «Ай Эм ЭС </a:t>
            </a:r>
            <a:r>
              <a:rPr lang="ru-RU" sz="1000" dirty="0" err="1" smtClean="0">
                <a:solidFill>
                  <a:srgbClr val="4C575C"/>
                </a:solidFill>
              </a:rPr>
              <a:t>Хелс</a:t>
            </a:r>
            <a:r>
              <a:rPr lang="ru-RU" sz="1000" dirty="0" smtClean="0">
                <a:solidFill>
                  <a:srgbClr val="4C575C"/>
                </a:solidFill>
              </a:rPr>
              <a:t>» среди венотоников (</a:t>
            </a:r>
            <a:r>
              <a:rPr lang="ru-RU" sz="1000" dirty="0" err="1" smtClean="0">
                <a:solidFill>
                  <a:srgbClr val="4C575C"/>
                </a:solidFill>
              </a:rPr>
              <a:t>флеботропных</a:t>
            </a:r>
            <a:r>
              <a:rPr lang="ru-RU" sz="1000" dirty="0">
                <a:solidFill>
                  <a:srgbClr val="4C575C"/>
                </a:solidFill>
              </a:rPr>
              <a:t> </a:t>
            </a:r>
            <a:r>
              <a:rPr lang="ru-RU" sz="1000" dirty="0" smtClean="0">
                <a:solidFill>
                  <a:srgbClr val="4C575C"/>
                </a:solidFill>
              </a:rPr>
              <a:t>препаратов) системного действия по доле продаж в денежном выражении (евро) в течение первого квартала 2015 года на годовой основе на мировом фармацевтическом рынке» </a:t>
            </a:r>
            <a:endParaRPr lang="en-GB" sz="1000" dirty="0">
              <a:solidFill>
                <a:srgbClr val="4C575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71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85E42B-1946-6340-A75D-D91B675CA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7" y="142875"/>
            <a:ext cx="7980019" cy="863600"/>
          </a:xfrm>
        </p:spPr>
        <p:txBody>
          <a:bodyPr/>
          <a:lstStyle/>
          <a:p>
            <a:r>
              <a:rPr lang="ru-RU" altLang="en-US" sz="2400" dirty="0" smtClean="0"/>
              <a:t>Отсутствие части существенной информации о лекарстве. Рекомендации</a:t>
            </a:r>
            <a:endParaRPr lang="ru-RU" sz="2400" b="1" dirty="0"/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xmlns="" id="{464C5FE4-50BD-5546-AF81-EEA3FDAFB996}"/>
              </a:ext>
            </a:extLst>
          </p:cNvPr>
          <p:cNvSpPr>
            <a:spLocks/>
          </p:cNvSpPr>
          <p:nvPr/>
        </p:nvSpPr>
        <p:spPr bwMode="auto">
          <a:xfrm>
            <a:off x="0" y="504824"/>
            <a:ext cx="7559636" cy="1907133"/>
          </a:xfrm>
          <a:custGeom>
            <a:avLst/>
            <a:gdLst>
              <a:gd name="T0" fmla="*/ 2147483647 w 4639"/>
              <a:gd name="T1" fmla="*/ 2147483647 h 1365"/>
              <a:gd name="T2" fmla="*/ 2147483647 w 4639"/>
              <a:gd name="T3" fmla="*/ 2147483647 h 1365"/>
              <a:gd name="T4" fmla="*/ 2147483647 w 4639"/>
              <a:gd name="T5" fmla="*/ 2147483647 h 1365"/>
              <a:gd name="T6" fmla="*/ 0 w 4639"/>
              <a:gd name="T7" fmla="*/ 0 h 1365"/>
              <a:gd name="T8" fmla="*/ 0 w 4639"/>
              <a:gd name="T9" fmla="*/ 2147483647 h 1365"/>
              <a:gd name="T10" fmla="*/ 2147483647 w 4639"/>
              <a:gd name="T11" fmla="*/ 2147483647 h 1365"/>
              <a:gd name="T12" fmla="*/ 2147483647 w 4639"/>
              <a:gd name="T13" fmla="*/ 2147483647 h 13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39" h="1365">
                <a:moveTo>
                  <a:pt x="4420" y="1365"/>
                </a:moveTo>
                <a:lnTo>
                  <a:pt x="4639" y="819"/>
                </a:lnTo>
                <a:lnTo>
                  <a:pt x="588" y="819"/>
                </a:lnTo>
                <a:lnTo>
                  <a:pt x="0" y="0"/>
                </a:lnTo>
                <a:lnTo>
                  <a:pt x="0" y="982"/>
                </a:lnTo>
                <a:lnTo>
                  <a:pt x="588" y="1365"/>
                </a:lnTo>
                <a:lnTo>
                  <a:pt x="4420" y="1365"/>
                </a:lnTo>
                <a:close/>
              </a:path>
            </a:pathLst>
          </a:custGeom>
          <a:solidFill>
            <a:srgbClr val="58002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525C62"/>
              </a:solidFill>
              <a:effectLst/>
              <a:uLnTx/>
              <a:uFillTx/>
            </a:endParaRPr>
          </a:p>
        </p:txBody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xmlns="" id="{EB7E61EB-2A44-E64E-B98B-1E4C1B494478}"/>
              </a:ext>
            </a:extLst>
          </p:cNvPr>
          <p:cNvSpPr>
            <a:spLocks/>
          </p:cNvSpPr>
          <p:nvPr/>
        </p:nvSpPr>
        <p:spPr bwMode="auto">
          <a:xfrm>
            <a:off x="0" y="1647825"/>
            <a:ext cx="7559636" cy="1739674"/>
          </a:xfrm>
          <a:custGeom>
            <a:avLst/>
            <a:gdLst>
              <a:gd name="T0" fmla="*/ 4420 w 4639"/>
              <a:gd name="T1" fmla="*/ 383 h 922"/>
              <a:gd name="T2" fmla="*/ 588 w 4639"/>
              <a:gd name="T3" fmla="*/ 383 h 922"/>
              <a:gd name="T4" fmla="*/ 0 w 4639"/>
              <a:gd name="T5" fmla="*/ 0 h 922"/>
              <a:gd name="T6" fmla="*/ 0 w 4639"/>
              <a:gd name="T7" fmla="*/ 678 h 922"/>
              <a:gd name="T8" fmla="*/ 588 w 4639"/>
              <a:gd name="T9" fmla="*/ 922 h 922"/>
              <a:gd name="T10" fmla="*/ 4424 w 4639"/>
              <a:gd name="T11" fmla="*/ 922 h 922"/>
              <a:gd name="T12" fmla="*/ 4639 w 4639"/>
              <a:gd name="T13" fmla="*/ 383 h 922"/>
              <a:gd name="T14" fmla="*/ 4420 w 4639"/>
              <a:gd name="T15" fmla="*/ 383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39" h="922">
                <a:moveTo>
                  <a:pt x="4420" y="383"/>
                </a:moveTo>
                <a:lnTo>
                  <a:pt x="588" y="383"/>
                </a:lnTo>
                <a:lnTo>
                  <a:pt x="0" y="0"/>
                </a:lnTo>
                <a:lnTo>
                  <a:pt x="0" y="678"/>
                </a:lnTo>
                <a:lnTo>
                  <a:pt x="588" y="922"/>
                </a:lnTo>
                <a:lnTo>
                  <a:pt x="4424" y="922"/>
                </a:lnTo>
                <a:lnTo>
                  <a:pt x="4639" y="383"/>
                </a:lnTo>
                <a:lnTo>
                  <a:pt x="4420" y="383"/>
                </a:lnTo>
              </a:path>
            </a:pathLst>
          </a:custGeom>
          <a:solidFill>
            <a:srgbClr val="CBD6DF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tIns="91440" bIns="9144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25C62"/>
              </a:solidFill>
              <a:effectLst/>
              <a:uLnTx/>
              <a:uFillTx/>
            </a:endParaRPr>
          </a:p>
        </p:txBody>
      </p:sp>
      <p:sp>
        <p:nvSpPr>
          <p:cNvPr id="34" name="Freeform 10">
            <a:extLst>
              <a:ext uri="{FF2B5EF4-FFF2-40B4-BE49-F238E27FC236}">
                <a16:creationId xmlns:a16="http://schemas.microsoft.com/office/drawing/2014/main" xmlns="" id="{47BF8407-0AC3-EE46-85F5-9F4422F0CBA4}"/>
              </a:ext>
            </a:extLst>
          </p:cNvPr>
          <p:cNvSpPr>
            <a:spLocks/>
          </p:cNvSpPr>
          <p:nvPr/>
        </p:nvSpPr>
        <p:spPr bwMode="auto">
          <a:xfrm>
            <a:off x="-9526" y="2936838"/>
            <a:ext cx="7550111" cy="1255247"/>
          </a:xfrm>
          <a:custGeom>
            <a:avLst/>
            <a:gdLst>
              <a:gd name="T0" fmla="*/ 2147483647 w 4635"/>
              <a:gd name="T1" fmla="*/ 2147483647 h 780"/>
              <a:gd name="T2" fmla="*/ 2147483647 w 4635"/>
              <a:gd name="T3" fmla="*/ 2147483647 h 780"/>
              <a:gd name="T4" fmla="*/ 0 w 4635"/>
              <a:gd name="T5" fmla="*/ 0 h 780"/>
              <a:gd name="T6" fmla="*/ 0 w 4635"/>
              <a:gd name="T7" fmla="*/ 2147483647 h 780"/>
              <a:gd name="T8" fmla="*/ 2147483647 w 4635"/>
              <a:gd name="T9" fmla="*/ 2147483647 h 780"/>
              <a:gd name="T10" fmla="*/ 2147483647 w 4635"/>
              <a:gd name="T11" fmla="*/ 2147483647 h 780"/>
              <a:gd name="T12" fmla="*/ 2147483647 w 4635"/>
              <a:gd name="T13" fmla="*/ 2147483647 h 780"/>
              <a:gd name="T14" fmla="*/ 2147483647 w 4635"/>
              <a:gd name="T15" fmla="*/ 2147483647 h 7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635" h="780">
                <a:moveTo>
                  <a:pt x="4424" y="244"/>
                </a:moveTo>
                <a:lnTo>
                  <a:pt x="588" y="244"/>
                </a:lnTo>
                <a:lnTo>
                  <a:pt x="0" y="0"/>
                </a:lnTo>
                <a:lnTo>
                  <a:pt x="0" y="674"/>
                </a:lnTo>
                <a:lnTo>
                  <a:pt x="590" y="780"/>
                </a:lnTo>
                <a:lnTo>
                  <a:pt x="4420" y="780"/>
                </a:lnTo>
                <a:lnTo>
                  <a:pt x="4635" y="244"/>
                </a:lnTo>
                <a:lnTo>
                  <a:pt x="4424" y="244"/>
                </a:lnTo>
              </a:path>
            </a:pathLst>
          </a:custGeom>
          <a:solidFill>
            <a:srgbClr val="80A1B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525C62"/>
              </a:solidFill>
              <a:effectLst/>
              <a:uLnTx/>
              <a:uFillTx/>
            </a:endParaRPr>
          </a:p>
        </p:txBody>
      </p:sp>
      <p:sp>
        <p:nvSpPr>
          <p:cNvPr id="35" name="Rectangle 83">
            <a:extLst>
              <a:ext uri="{FF2B5EF4-FFF2-40B4-BE49-F238E27FC236}">
                <a16:creationId xmlns:a16="http://schemas.microsoft.com/office/drawing/2014/main" xmlns="" id="{F0EB9848-4ADF-824E-AC03-945AE1F35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364" y="1759261"/>
            <a:ext cx="62214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65000"/>
              </a:spcBef>
              <a:buClr>
                <a:schemeClr val="folHlink"/>
              </a:buClr>
              <a:buSzPct val="95000"/>
              <a:buChar char="•"/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000000"/>
              </a:buClr>
              <a:buSzPct val="95000"/>
              <a:buChar char="•"/>
              <a:defRPr sz="22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lvl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altLang="en-US" sz="1800" kern="0" dirty="0">
                <a:solidFill>
                  <a:srgbClr val="FFFFFF"/>
                </a:solidFill>
              </a:rPr>
              <a:t>В сносках может быть приведена уточняющая информация, не меняющая смысл основного сообщения</a:t>
            </a:r>
          </a:p>
        </p:txBody>
      </p:sp>
      <p:sp>
        <p:nvSpPr>
          <p:cNvPr id="36" name="Rectangle 84">
            <a:extLst>
              <a:ext uri="{FF2B5EF4-FFF2-40B4-BE49-F238E27FC236}">
                <a16:creationId xmlns:a16="http://schemas.microsoft.com/office/drawing/2014/main" xmlns="" id="{EC4EB6C3-1271-CC4E-8B9D-70EEB5971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364" y="2426090"/>
            <a:ext cx="62269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65000"/>
              </a:spcBef>
              <a:buClr>
                <a:schemeClr val="folHlink"/>
              </a:buClr>
              <a:buSzPct val="95000"/>
              <a:buChar char="•"/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000000"/>
              </a:buClr>
              <a:buSzPct val="95000"/>
              <a:buChar char="•"/>
              <a:defRPr sz="22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lvl="0" eaLnBrk="0" fontAlgn="auto" hangingPunct="0">
              <a:spcAft>
                <a:spcPts val="0"/>
              </a:spcAft>
              <a:buClr>
                <a:srgbClr val="DEDF13"/>
              </a:buClr>
              <a:buNone/>
              <a:defRPr/>
            </a:pPr>
            <a:r>
              <a:rPr lang="ru-RU" altLang="en-US" sz="1800" kern="0" dirty="0" smtClean="0">
                <a:solidFill>
                  <a:srgbClr val="525C62"/>
                </a:solidFill>
              </a:rPr>
              <a:t>Информация</a:t>
            </a:r>
            <a:r>
              <a:rPr lang="ru-RU" altLang="en-US" sz="1800" kern="0" dirty="0">
                <a:solidFill>
                  <a:srgbClr val="525C62"/>
                </a:solidFill>
              </a:rPr>
              <a:t>, имеющая существенное значение для корректного восприятия рекламы, должна быть отражена в </a:t>
            </a:r>
            <a:r>
              <a:rPr lang="ru-RU" altLang="en-US" sz="1800" b="1" kern="0" dirty="0">
                <a:solidFill>
                  <a:srgbClr val="525C62"/>
                </a:solidFill>
              </a:rPr>
              <a:t>основном сообщении </a:t>
            </a:r>
            <a:r>
              <a:rPr lang="ru-RU" altLang="en-US" sz="1800" kern="0" dirty="0">
                <a:solidFill>
                  <a:srgbClr val="525C62"/>
                </a:solidFill>
              </a:rPr>
              <a:t>рекламного материала</a:t>
            </a:r>
          </a:p>
        </p:txBody>
      </p:sp>
      <p:sp>
        <p:nvSpPr>
          <p:cNvPr id="37" name="Rectangle 85">
            <a:extLst>
              <a:ext uri="{FF2B5EF4-FFF2-40B4-BE49-F238E27FC236}">
                <a16:creationId xmlns:a16="http://schemas.microsoft.com/office/drawing/2014/main" xmlns="" id="{FD344011-5E5B-C247-816D-A7EE85AAD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364" y="3504737"/>
            <a:ext cx="65946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65000"/>
              </a:spcBef>
              <a:buClr>
                <a:schemeClr val="folHlink"/>
              </a:buClr>
              <a:buSzPct val="95000"/>
              <a:buChar char="•"/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000000"/>
              </a:buClr>
              <a:buSzPct val="95000"/>
              <a:buChar char="•"/>
              <a:defRPr sz="22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lvl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altLang="en-US" sz="1800" kern="0" dirty="0">
                <a:solidFill>
                  <a:srgbClr val="FFFFFF"/>
                </a:solidFill>
              </a:rPr>
              <a:t>Количество и объем сносок – </a:t>
            </a:r>
            <a:r>
              <a:rPr lang="ru-RU" altLang="en-US" sz="1800" b="1" kern="0" dirty="0">
                <a:solidFill>
                  <a:srgbClr val="FFFFFF"/>
                </a:solidFill>
              </a:rPr>
              <a:t>к разумному минимуму</a:t>
            </a:r>
          </a:p>
        </p:txBody>
      </p:sp>
      <p:grpSp>
        <p:nvGrpSpPr>
          <p:cNvPr id="40" name="Group 592">
            <a:extLst>
              <a:ext uri="{FF2B5EF4-FFF2-40B4-BE49-F238E27FC236}">
                <a16:creationId xmlns:a16="http://schemas.microsoft.com/office/drawing/2014/main" xmlns="" id="{2E4649B2-F310-9F4B-AE72-D2F835C2BE6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17677" y="1851422"/>
            <a:ext cx="370763" cy="369676"/>
            <a:chOff x="373" y="1933"/>
            <a:chExt cx="341" cy="340"/>
          </a:xfrm>
          <a:solidFill>
            <a:srgbClr val="58002A"/>
          </a:solidFill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xmlns="" id="{1111BFDB-FABE-3546-8E9E-BFF2D7B02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2031"/>
              <a:ext cx="207" cy="157"/>
            </a:xfrm>
            <a:custGeom>
              <a:avLst/>
              <a:gdLst>
                <a:gd name="T0" fmla="*/ 307 w 311"/>
                <a:gd name="T1" fmla="*/ 4 h 236"/>
                <a:gd name="T2" fmla="*/ 292 w 311"/>
                <a:gd name="T3" fmla="*/ 4 h 236"/>
                <a:gd name="T4" fmla="*/ 86 w 311"/>
                <a:gd name="T5" fmla="*/ 210 h 236"/>
                <a:gd name="T6" fmla="*/ 19 w 311"/>
                <a:gd name="T7" fmla="*/ 143 h 236"/>
                <a:gd name="T8" fmla="*/ 4 w 311"/>
                <a:gd name="T9" fmla="*/ 143 h 236"/>
                <a:gd name="T10" fmla="*/ 4 w 311"/>
                <a:gd name="T11" fmla="*/ 158 h 236"/>
                <a:gd name="T12" fmla="*/ 78 w 311"/>
                <a:gd name="T13" fmla="*/ 233 h 236"/>
                <a:gd name="T14" fmla="*/ 86 w 311"/>
                <a:gd name="T15" fmla="*/ 236 h 236"/>
                <a:gd name="T16" fmla="*/ 94 w 311"/>
                <a:gd name="T17" fmla="*/ 233 h 236"/>
                <a:gd name="T18" fmla="*/ 307 w 311"/>
                <a:gd name="T19" fmla="*/ 19 h 236"/>
                <a:gd name="T20" fmla="*/ 307 w 311"/>
                <a:gd name="T21" fmla="*/ 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1" h="236">
                  <a:moveTo>
                    <a:pt x="307" y="4"/>
                  </a:moveTo>
                  <a:cubicBezTo>
                    <a:pt x="303" y="0"/>
                    <a:pt x="296" y="0"/>
                    <a:pt x="292" y="4"/>
                  </a:cubicBezTo>
                  <a:cubicBezTo>
                    <a:pt x="86" y="210"/>
                    <a:pt x="86" y="210"/>
                    <a:pt x="86" y="210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5" y="139"/>
                    <a:pt x="8" y="139"/>
                    <a:pt x="4" y="143"/>
                  </a:cubicBezTo>
                  <a:cubicBezTo>
                    <a:pt x="0" y="147"/>
                    <a:pt x="0" y="154"/>
                    <a:pt x="4" y="158"/>
                  </a:cubicBezTo>
                  <a:cubicBezTo>
                    <a:pt x="78" y="233"/>
                    <a:pt x="78" y="233"/>
                    <a:pt x="78" y="233"/>
                  </a:cubicBezTo>
                  <a:cubicBezTo>
                    <a:pt x="81" y="235"/>
                    <a:pt x="83" y="236"/>
                    <a:pt x="86" y="236"/>
                  </a:cubicBezTo>
                  <a:cubicBezTo>
                    <a:pt x="89" y="236"/>
                    <a:pt x="91" y="235"/>
                    <a:pt x="94" y="233"/>
                  </a:cubicBezTo>
                  <a:cubicBezTo>
                    <a:pt x="307" y="19"/>
                    <a:pt x="307" y="19"/>
                    <a:pt x="307" y="19"/>
                  </a:cubicBezTo>
                  <a:cubicBezTo>
                    <a:pt x="311" y="15"/>
                    <a:pt x="311" y="8"/>
                    <a:pt x="30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25C62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xmlns="" id="{5B118AE4-E5CD-974F-B736-DFEE06C51B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" y="1933"/>
              <a:ext cx="341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25C62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3" name="Group 592">
            <a:extLst>
              <a:ext uri="{FF2B5EF4-FFF2-40B4-BE49-F238E27FC236}">
                <a16:creationId xmlns:a16="http://schemas.microsoft.com/office/drawing/2014/main" xmlns="" id="{1C580F9A-88C4-0B4F-8700-3D33AFDEE13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17677" y="2663817"/>
            <a:ext cx="370763" cy="369676"/>
            <a:chOff x="373" y="1933"/>
            <a:chExt cx="341" cy="340"/>
          </a:xfrm>
          <a:solidFill>
            <a:srgbClr val="80A1B6"/>
          </a:solidFill>
        </p:grpSpPr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xmlns="" id="{8A0EAE84-95ED-E64A-8F2D-288BA0032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2031"/>
              <a:ext cx="207" cy="157"/>
            </a:xfrm>
            <a:custGeom>
              <a:avLst/>
              <a:gdLst>
                <a:gd name="T0" fmla="*/ 307 w 311"/>
                <a:gd name="T1" fmla="*/ 4 h 236"/>
                <a:gd name="T2" fmla="*/ 292 w 311"/>
                <a:gd name="T3" fmla="*/ 4 h 236"/>
                <a:gd name="T4" fmla="*/ 86 w 311"/>
                <a:gd name="T5" fmla="*/ 210 h 236"/>
                <a:gd name="T6" fmla="*/ 19 w 311"/>
                <a:gd name="T7" fmla="*/ 143 h 236"/>
                <a:gd name="T8" fmla="*/ 4 w 311"/>
                <a:gd name="T9" fmla="*/ 143 h 236"/>
                <a:gd name="T10" fmla="*/ 4 w 311"/>
                <a:gd name="T11" fmla="*/ 158 h 236"/>
                <a:gd name="T12" fmla="*/ 78 w 311"/>
                <a:gd name="T13" fmla="*/ 233 h 236"/>
                <a:gd name="T14" fmla="*/ 86 w 311"/>
                <a:gd name="T15" fmla="*/ 236 h 236"/>
                <a:gd name="T16" fmla="*/ 94 w 311"/>
                <a:gd name="T17" fmla="*/ 233 h 236"/>
                <a:gd name="T18" fmla="*/ 307 w 311"/>
                <a:gd name="T19" fmla="*/ 19 h 236"/>
                <a:gd name="T20" fmla="*/ 307 w 311"/>
                <a:gd name="T21" fmla="*/ 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1" h="236">
                  <a:moveTo>
                    <a:pt x="307" y="4"/>
                  </a:moveTo>
                  <a:cubicBezTo>
                    <a:pt x="303" y="0"/>
                    <a:pt x="296" y="0"/>
                    <a:pt x="292" y="4"/>
                  </a:cubicBezTo>
                  <a:cubicBezTo>
                    <a:pt x="86" y="210"/>
                    <a:pt x="86" y="210"/>
                    <a:pt x="86" y="210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5" y="139"/>
                    <a:pt x="8" y="139"/>
                    <a:pt x="4" y="143"/>
                  </a:cubicBezTo>
                  <a:cubicBezTo>
                    <a:pt x="0" y="147"/>
                    <a:pt x="0" y="154"/>
                    <a:pt x="4" y="158"/>
                  </a:cubicBezTo>
                  <a:cubicBezTo>
                    <a:pt x="78" y="233"/>
                    <a:pt x="78" y="233"/>
                    <a:pt x="78" y="233"/>
                  </a:cubicBezTo>
                  <a:cubicBezTo>
                    <a:pt x="81" y="235"/>
                    <a:pt x="83" y="236"/>
                    <a:pt x="86" y="236"/>
                  </a:cubicBezTo>
                  <a:cubicBezTo>
                    <a:pt x="89" y="236"/>
                    <a:pt x="91" y="235"/>
                    <a:pt x="94" y="233"/>
                  </a:cubicBezTo>
                  <a:cubicBezTo>
                    <a:pt x="307" y="19"/>
                    <a:pt x="307" y="19"/>
                    <a:pt x="307" y="19"/>
                  </a:cubicBezTo>
                  <a:cubicBezTo>
                    <a:pt x="311" y="15"/>
                    <a:pt x="311" y="8"/>
                    <a:pt x="30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25C62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xmlns="" id="{72643524-B74C-224A-82E1-1638404B8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" y="1933"/>
              <a:ext cx="341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25C62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6" name="Group 592">
            <a:extLst>
              <a:ext uri="{FF2B5EF4-FFF2-40B4-BE49-F238E27FC236}">
                <a16:creationId xmlns:a16="http://schemas.microsoft.com/office/drawing/2014/main" xmlns="" id="{64663063-5CBC-0342-82B8-16A4CBEA645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12473" y="3508307"/>
            <a:ext cx="370763" cy="369676"/>
            <a:chOff x="373" y="1933"/>
            <a:chExt cx="341" cy="340"/>
          </a:xfrm>
          <a:solidFill>
            <a:srgbClr val="CBD6DF">
              <a:lumMod val="50000"/>
            </a:srgbClr>
          </a:solidFill>
        </p:grpSpPr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xmlns="" id="{94A2A237-C6A5-1B40-BCEA-E2296D903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2031"/>
              <a:ext cx="207" cy="157"/>
            </a:xfrm>
            <a:custGeom>
              <a:avLst/>
              <a:gdLst>
                <a:gd name="T0" fmla="*/ 307 w 311"/>
                <a:gd name="T1" fmla="*/ 4 h 236"/>
                <a:gd name="T2" fmla="*/ 292 w 311"/>
                <a:gd name="T3" fmla="*/ 4 h 236"/>
                <a:gd name="T4" fmla="*/ 86 w 311"/>
                <a:gd name="T5" fmla="*/ 210 h 236"/>
                <a:gd name="T6" fmla="*/ 19 w 311"/>
                <a:gd name="T7" fmla="*/ 143 h 236"/>
                <a:gd name="T8" fmla="*/ 4 w 311"/>
                <a:gd name="T9" fmla="*/ 143 h 236"/>
                <a:gd name="T10" fmla="*/ 4 w 311"/>
                <a:gd name="T11" fmla="*/ 158 h 236"/>
                <a:gd name="T12" fmla="*/ 78 w 311"/>
                <a:gd name="T13" fmla="*/ 233 h 236"/>
                <a:gd name="T14" fmla="*/ 86 w 311"/>
                <a:gd name="T15" fmla="*/ 236 h 236"/>
                <a:gd name="T16" fmla="*/ 94 w 311"/>
                <a:gd name="T17" fmla="*/ 233 h 236"/>
                <a:gd name="T18" fmla="*/ 307 w 311"/>
                <a:gd name="T19" fmla="*/ 19 h 236"/>
                <a:gd name="T20" fmla="*/ 307 w 311"/>
                <a:gd name="T21" fmla="*/ 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1" h="236">
                  <a:moveTo>
                    <a:pt x="307" y="4"/>
                  </a:moveTo>
                  <a:cubicBezTo>
                    <a:pt x="303" y="0"/>
                    <a:pt x="296" y="0"/>
                    <a:pt x="292" y="4"/>
                  </a:cubicBezTo>
                  <a:cubicBezTo>
                    <a:pt x="86" y="210"/>
                    <a:pt x="86" y="210"/>
                    <a:pt x="86" y="210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5" y="139"/>
                    <a:pt x="8" y="139"/>
                    <a:pt x="4" y="143"/>
                  </a:cubicBezTo>
                  <a:cubicBezTo>
                    <a:pt x="0" y="147"/>
                    <a:pt x="0" y="154"/>
                    <a:pt x="4" y="158"/>
                  </a:cubicBezTo>
                  <a:cubicBezTo>
                    <a:pt x="78" y="233"/>
                    <a:pt x="78" y="233"/>
                    <a:pt x="78" y="233"/>
                  </a:cubicBezTo>
                  <a:cubicBezTo>
                    <a:pt x="81" y="235"/>
                    <a:pt x="83" y="236"/>
                    <a:pt x="86" y="236"/>
                  </a:cubicBezTo>
                  <a:cubicBezTo>
                    <a:pt x="89" y="236"/>
                    <a:pt x="91" y="235"/>
                    <a:pt x="94" y="233"/>
                  </a:cubicBezTo>
                  <a:cubicBezTo>
                    <a:pt x="307" y="19"/>
                    <a:pt x="307" y="19"/>
                    <a:pt x="307" y="19"/>
                  </a:cubicBezTo>
                  <a:cubicBezTo>
                    <a:pt x="311" y="15"/>
                    <a:pt x="311" y="8"/>
                    <a:pt x="30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25C62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xmlns="" id="{B36D8BF3-FE2D-F444-A9FA-AE7FDC1331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" y="1933"/>
              <a:ext cx="341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25C62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Freeform 10">
            <a:extLst>
              <a:ext uri="{FF2B5EF4-FFF2-40B4-BE49-F238E27FC236}">
                <a16:creationId xmlns:a16="http://schemas.microsoft.com/office/drawing/2014/main" xmlns="" id="{47BF8407-0AC3-EE46-85F5-9F4422F0CBA4}"/>
              </a:ext>
            </a:extLst>
          </p:cNvPr>
          <p:cNvSpPr>
            <a:spLocks/>
          </p:cNvSpPr>
          <p:nvPr/>
        </p:nvSpPr>
        <p:spPr bwMode="auto">
          <a:xfrm>
            <a:off x="0" y="3638861"/>
            <a:ext cx="7559636" cy="1151507"/>
          </a:xfrm>
          <a:custGeom>
            <a:avLst/>
            <a:gdLst>
              <a:gd name="T0" fmla="*/ 2147483647 w 4635"/>
              <a:gd name="T1" fmla="*/ 2147483647 h 780"/>
              <a:gd name="T2" fmla="*/ 2147483647 w 4635"/>
              <a:gd name="T3" fmla="*/ 2147483647 h 780"/>
              <a:gd name="T4" fmla="*/ 0 w 4635"/>
              <a:gd name="T5" fmla="*/ 0 h 780"/>
              <a:gd name="T6" fmla="*/ 0 w 4635"/>
              <a:gd name="T7" fmla="*/ 2147483647 h 780"/>
              <a:gd name="T8" fmla="*/ 2147483647 w 4635"/>
              <a:gd name="T9" fmla="*/ 2147483647 h 780"/>
              <a:gd name="T10" fmla="*/ 2147483647 w 4635"/>
              <a:gd name="T11" fmla="*/ 2147483647 h 780"/>
              <a:gd name="T12" fmla="*/ 2147483647 w 4635"/>
              <a:gd name="T13" fmla="*/ 2147483647 h 780"/>
              <a:gd name="T14" fmla="*/ 2147483647 w 4635"/>
              <a:gd name="T15" fmla="*/ 2147483647 h 7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635" h="780">
                <a:moveTo>
                  <a:pt x="4424" y="244"/>
                </a:moveTo>
                <a:lnTo>
                  <a:pt x="588" y="244"/>
                </a:lnTo>
                <a:lnTo>
                  <a:pt x="0" y="0"/>
                </a:lnTo>
                <a:lnTo>
                  <a:pt x="0" y="674"/>
                </a:lnTo>
                <a:lnTo>
                  <a:pt x="590" y="780"/>
                </a:lnTo>
                <a:lnTo>
                  <a:pt x="4420" y="780"/>
                </a:lnTo>
                <a:lnTo>
                  <a:pt x="4635" y="244"/>
                </a:lnTo>
                <a:lnTo>
                  <a:pt x="4424" y="244"/>
                </a:lnTo>
              </a:path>
            </a:pathLst>
          </a:custGeom>
          <a:solidFill>
            <a:schemeClr val="accent2">
              <a:lumMod val="90000"/>
            </a:schemeClr>
          </a:solidFill>
          <a:ln>
            <a:noFill/>
          </a:ln>
          <a:extLst/>
        </p:spPr>
        <p:txBody>
          <a:bodyPr tIns="91440" bIns="9144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525C62"/>
              </a:solidFill>
              <a:effectLst/>
              <a:uLnTx/>
              <a:uFillTx/>
            </a:endParaRPr>
          </a:p>
        </p:txBody>
      </p:sp>
      <p:sp>
        <p:nvSpPr>
          <p:cNvPr id="20" name="Rectangle 85">
            <a:extLst>
              <a:ext uri="{FF2B5EF4-FFF2-40B4-BE49-F238E27FC236}">
                <a16:creationId xmlns:a16="http://schemas.microsoft.com/office/drawing/2014/main" xmlns="" id="{FD344011-5E5B-C247-816D-A7EE85AAD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871" y="4096835"/>
            <a:ext cx="62269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65000"/>
              </a:spcBef>
              <a:buClr>
                <a:schemeClr val="folHlink"/>
              </a:buClr>
              <a:buSzPct val="95000"/>
              <a:buChar char="•"/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000000"/>
              </a:buClr>
              <a:buSzPct val="95000"/>
              <a:buChar char="•"/>
              <a:defRPr sz="22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lvl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altLang="en-US" sz="1800" kern="0" dirty="0">
                <a:solidFill>
                  <a:schemeClr val="tx1"/>
                </a:solidFill>
              </a:rPr>
              <a:t>Читаемый шрифт (без оптических средств и </a:t>
            </a:r>
            <a:r>
              <a:rPr lang="ru-RU" altLang="en-US" sz="1800" kern="0" dirty="0" smtClean="0">
                <a:solidFill>
                  <a:schemeClr val="tx1"/>
                </a:solidFill>
              </a:rPr>
              <a:t/>
            </a:r>
            <a:br>
              <a:rPr lang="ru-RU" altLang="en-US" sz="1800" kern="0" dirty="0" smtClean="0">
                <a:solidFill>
                  <a:schemeClr val="tx1"/>
                </a:solidFill>
              </a:rPr>
            </a:br>
            <a:r>
              <a:rPr lang="ru-RU" altLang="en-US" sz="1800" kern="0" dirty="0" smtClean="0">
                <a:solidFill>
                  <a:schemeClr val="tx1"/>
                </a:solidFill>
              </a:rPr>
              <a:t>без </a:t>
            </a:r>
            <a:r>
              <a:rPr lang="ru-RU" altLang="en-US" sz="1800" kern="0" dirty="0">
                <a:solidFill>
                  <a:schemeClr val="tx1"/>
                </a:solidFill>
              </a:rPr>
              <a:t>остановки кадра), контрастный цвет</a:t>
            </a: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xmlns="" id="{47BF8407-0AC3-EE46-85F5-9F4422F0CBA4}"/>
              </a:ext>
            </a:extLst>
          </p:cNvPr>
          <p:cNvSpPr>
            <a:spLocks/>
          </p:cNvSpPr>
          <p:nvPr/>
        </p:nvSpPr>
        <p:spPr bwMode="auto">
          <a:xfrm>
            <a:off x="0" y="4373834"/>
            <a:ext cx="7559636" cy="1151507"/>
          </a:xfrm>
          <a:custGeom>
            <a:avLst/>
            <a:gdLst>
              <a:gd name="T0" fmla="*/ 2147483647 w 4635"/>
              <a:gd name="T1" fmla="*/ 2147483647 h 780"/>
              <a:gd name="T2" fmla="*/ 2147483647 w 4635"/>
              <a:gd name="T3" fmla="*/ 2147483647 h 780"/>
              <a:gd name="T4" fmla="*/ 0 w 4635"/>
              <a:gd name="T5" fmla="*/ 0 h 780"/>
              <a:gd name="T6" fmla="*/ 0 w 4635"/>
              <a:gd name="T7" fmla="*/ 2147483647 h 780"/>
              <a:gd name="T8" fmla="*/ 2147483647 w 4635"/>
              <a:gd name="T9" fmla="*/ 2147483647 h 780"/>
              <a:gd name="T10" fmla="*/ 2147483647 w 4635"/>
              <a:gd name="T11" fmla="*/ 2147483647 h 780"/>
              <a:gd name="T12" fmla="*/ 2147483647 w 4635"/>
              <a:gd name="T13" fmla="*/ 2147483647 h 780"/>
              <a:gd name="T14" fmla="*/ 2147483647 w 4635"/>
              <a:gd name="T15" fmla="*/ 2147483647 h 7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635" h="780">
                <a:moveTo>
                  <a:pt x="4424" y="244"/>
                </a:moveTo>
                <a:lnTo>
                  <a:pt x="588" y="244"/>
                </a:lnTo>
                <a:lnTo>
                  <a:pt x="0" y="0"/>
                </a:lnTo>
                <a:lnTo>
                  <a:pt x="0" y="674"/>
                </a:lnTo>
                <a:lnTo>
                  <a:pt x="590" y="780"/>
                </a:lnTo>
                <a:lnTo>
                  <a:pt x="4420" y="780"/>
                </a:lnTo>
                <a:lnTo>
                  <a:pt x="4635" y="244"/>
                </a:lnTo>
                <a:lnTo>
                  <a:pt x="4424" y="244"/>
                </a:lnTo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tIns="91440" bIns="9144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525C62"/>
              </a:solidFill>
              <a:effectLst/>
              <a:uLnTx/>
              <a:uFillTx/>
            </a:endParaRPr>
          </a:p>
        </p:txBody>
      </p:sp>
      <p:sp>
        <p:nvSpPr>
          <p:cNvPr id="22" name="Rectangle 85">
            <a:extLst>
              <a:ext uri="{FF2B5EF4-FFF2-40B4-BE49-F238E27FC236}">
                <a16:creationId xmlns:a16="http://schemas.microsoft.com/office/drawing/2014/main" xmlns="" id="{FD344011-5E5B-C247-816D-A7EE85AAD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871" y="4980868"/>
            <a:ext cx="62269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65000"/>
              </a:spcBef>
              <a:buClr>
                <a:schemeClr val="folHlink"/>
              </a:buClr>
              <a:buSzPct val="95000"/>
              <a:buChar char="•"/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000000"/>
              </a:buClr>
              <a:buSzPct val="95000"/>
              <a:buChar char="•"/>
              <a:defRPr sz="22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lvl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altLang="en-US" sz="1800" b="1" kern="0" dirty="0">
                <a:solidFill>
                  <a:schemeClr val="tx1"/>
                </a:solidFill>
              </a:rPr>
              <a:t>Краткие и простые сноски</a:t>
            </a: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xmlns="" id="{47BF8407-0AC3-EE46-85F5-9F4422F0CBA4}"/>
              </a:ext>
            </a:extLst>
          </p:cNvPr>
          <p:cNvSpPr>
            <a:spLocks/>
          </p:cNvSpPr>
          <p:nvPr/>
        </p:nvSpPr>
        <p:spPr bwMode="auto">
          <a:xfrm>
            <a:off x="0" y="5119367"/>
            <a:ext cx="7559636" cy="1151507"/>
          </a:xfrm>
          <a:custGeom>
            <a:avLst/>
            <a:gdLst>
              <a:gd name="T0" fmla="*/ 2147483647 w 4635"/>
              <a:gd name="T1" fmla="*/ 2147483647 h 780"/>
              <a:gd name="T2" fmla="*/ 2147483647 w 4635"/>
              <a:gd name="T3" fmla="*/ 2147483647 h 780"/>
              <a:gd name="T4" fmla="*/ 0 w 4635"/>
              <a:gd name="T5" fmla="*/ 0 h 780"/>
              <a:gd name="T6" fmla="*/ 0 w 4635"/>
              <a:gd name="T7" fmla="*/ 2147483647 h 780"/>
              <a:gd name="T8" fmla="*/ 2147483647 w 4635"/>
              <a:gd name="T9" fmla="*/ 2147483647 h 780"/>
              <a:gd name="T10" fmla="*/ 2147483647 w 4635"/>
              <a:gd name="T11" fmla="*/ 2147483647 h 780"/>
              <a:gd name="T12" fmla="*/ 2147483647 w 4635"/>
              <a:gd name="T13" fmla="*/ 2147483647 h 780"/>
              <a:gd name="T14" fmla="*/ 2147483647 w 4635"/>
              <a:gd name="T15" fmla="*/ 2147483647 h 7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635" h="780">
                <a:moveTo>
                  <a:pt x="4424" y="244"/>
                </a:moveTo>
                <a:lnTo>
                  <a:pt x="588" y="244"/>
                </a:lnTo>
                <a:lnTo>
                  <a:pt x="0" y="0"/>
                </a:lnTo>
                <a:lnTo>
                  <a:pt x="0" y="674"/>
                </a:lnTo>
                <a:lnTo>
                  <a:pt x="590" y="780"/>
                </a:lnTo>
                <a:lnTo>
                  <a:pt x="4420" y="780"/>
                </a:lnTo>
                <a:lnTo>
                  <a:pt x="4635" y="244"/>
                </a:lnTo>
                <a:lnTo>
                  <a:pt x="4424" y="244"/>
                </a:lnTo>
              </a:path>
            </a:pathLst>
          </a:custGeom>
          <a:solidFill>
            <a:srgbClr val="E1F0F3"/>
          </a:solidFill>
          <a:ln>
            <a:noFill/>
          </a:ln>
          <a:extLst/>
        </p:spPr>
        <p:txBody>
          <a:bodyPr tIns="91440" bIns="9144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525C62"/>
              </a:solidFill>
              <a:effectLst/>
              <a:uLnTx/>
              <a:uFillTx/>
            </a:endParaRPr>
          </a:p>
        </p:txBody>
      </p:sp>
      <p:sp>
        <p:nvSpPr>
          <p:cNvPr id="24" name="Rectangle 85">
            <a:extLst>
              <a:ext uri="{FF2B5EF4-FFF2-40B4-BE49-F238E27FC236}">
                <a16:creationId xmlns:a16="http://schemas.microsoft.com/office/drawing/2014/main" xmlns="" id="{FD344011-5E5B-C247-816D-A7EE85AAD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870" y="5571295"/>
            <a:ext cx="62269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65000"/>
              </a:spcBef>
              <a:buClr>
                <a:schemeClr val="folHlink"/>
              </a:buClr>
              <a:buSzPct val="95000"/>
              <a:buChar char="•"/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000000"/>
              </a:buClr>
              <a:buSzPct val="95000"/>
              <a:buChar char="•"/>
              <a:defRPr sz="22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lvl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altLang="en-US" sz="1800" kern="0" dirty="0">
                <a:solidFill>
                  <a:srgbClr val="525C62"/>
                </a:solidFill>
              </a:rPr>
              <a:t>Длительность не менее длительности показа </a:t>
            </a:r>
            <a:r>
              <a:rPr lang="ru-RU" altLang="en-US" sz="1800" kern="0" dirty="0" smtClean="0">
                <a:solidFill>
                  <a:srgbClr val="525C62"/>
                </a:solidFill>
              </a:rPr>
              <a:t/>
            </a:r>
            <a:br>
              <a:rPr lang="ru-RU" altLang="en-US" sz="1800" kern="0" dirty="0" smtClean="0">
                <a:solidFill>
                  <a:srgbClr val="525C62"/>
                </a:solidFill>
              </a:rPr>
            </a:br>
            <a:r>
              <a:rPr lang="ru-RU" altLang="en-US" sz="1800" kern="0" dirty="0" smtClean="0">
                <a:solidFill>
                  <a:srgbClr val="525C62"/>
                </a:solidFill>
              </a:rPr>
              <a:t>конкретного </a:t>
            </a:r>
            <a:r>
              <a:rPr lang="ru-RU" altLang="en-US" sz="1800" kern="0" dirty="0">
                <a:solidFill>
                  <a:srgbClr val="525C62"/>
                </a:solidFill>
              </a:rPr>
              <a:t>кадра</a:t>
            </a:r>
          </a:p>
        </p:txBody>
      </p:sp>
      <p:grpSp>
        <p:nvGrpSpPr>
          <p:cNvPr id="25" name="Group 592">
            <a:extLst>
              <a:ext uri="{FF2B5EF4-FFF2-40B4-BE49-F238E27FC236}">
                <a16:creationId xmlns:a16="http://schemas.microsoft.com/office/drawing/2014/main" xmlns="" id="{64663063-5CBC-0342-82B8-16A4CBEA645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12473" y="4187246"/>
            <a:ext cx="370763" cy="369676"/>
            <a:chOff x="373" y="1933"/>
            <a:chExt cx="341" cy="340"/>
          </a:xfrm>
          <a:solidFill>
            <a:schemeClr val="accent2">
              <a:lumMod val="75000"/>
            </a:schemeClr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xmlns="" id="{94A2A237-C6A5-1B40-BCEA-E2296D903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2031"/>
              <a:ext cx="207" cy="157"/>
            </a:xfrm>
            <a:custGeom>
              <a:avLst/>
              <a:gdLst>
                <a:gd name="T0" fmla="*/ 307 w 311"/>
                <a:gd name="T1" fmla="*/ 4 h 236"/>
                <a:gd name="T2" fmla="*/ 292 w 311"/>
                <a:gd name="T3" fmla="*/ 4 h 236"/>
                <a:gd name="T4" fmla="*/ 86 w 311"/>
                <a:gd name="T5" fmla="*/ 210 h 236"/>
                <a:gd name="T6" fmla="*/ 19 w 311"/>
                <a:gd name="T7" fmla="*/ 143 h 236"/>
                <a:gd name="T8" fmla="*/ 4 w 311"/>
                <a:gd name="T9" fmla="*/ 143 h 236"/>
                <a:gd name="T10" fmla="*/ 4 w 311"/>
                <a:gd name="T11" fmla="*/ 158 h 236"/>
                <a:gd name="T12" fmla="*/ 78 w 311"/>
                <a:gd name="T13" fmla="*/ 233 h 236"/>
                <a:gd name="T14" fmla="*/ 86 w 311"/>
                <a:gd name="T15" fmla="*/ 236 h 236"/>
                <a:gd name="T16" fmla="*/ 94 w 311"/>
                <a:gd name="T17" fmla="*/ 233 h 236"/>
                <a:gd name="T18" fmla="*/ 307 w 311"/>
                <a:gd name="T19" fmla="*/ 19 h 236"/>
                <a:gd name="T20" fmla="*/ 307 w 311"/>
                <a:gd name="T21" fmla="*/ 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1" h="236">
                  <a:moveTo>
                    <a:pt x="307" y="4"/>
                  </a:moveTo>
                  <a:cubicBezTo>
                    <a:pt x="303" y="0"/>
                    <a:pt x="296" y="0"/>
                    <a:pt x="292" y="4"/>
                  </a:cubicBezTo>
                  <a:cubicBezTo>
                    <a:pt x="86" y="210"/>
                    <a:pt x="86" y="210"/>
                    <a:pt x="86" y="210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5" y="139"/>
                    <a:pt x="8" y="139"/>
                    <a:pt x="4" y="143"/>
                  </a:cubicBezTo>
                  <a:cubicBezTo>
                    <a:pt x="0" y="147"/>
                    <a:pt x="0" y="154"/>
                    <a:pt x="4" y="158"/>
                  </a:cubicBezTo>
                  <a:cubicBezTo>
                    <a:pt x="78" y="233"/>
                    <a:pt x="78" y="233"/>
                    <a:pt x="78" y="233"/>
                  </a:cubicBezTo>
                  <a:cubicBezTo>
                    <a:pt x="81" y="235"/>
                    <a:pt x="83" y="236"/>
                    <a:pt x="86" y="236"/>
                  </a:cubicBezTo>
                  <a:cubicBezTo>
                    <a:pt x="89" y="236"/>
                    <a:pt x="91" y="235"/>
                    <a:pt x="94" y="233"/>
                  </a:cubicBezTo>
                  <a:cubicBezTo>
                    <a:pt x="307" y="19"/>
                    <a:pt x="307" y="19"/>
                    <a:pt x="307" y="19"/>
                  </a:cubicBezTo>
                  <a:cubicBezTo>
                    <a:pt x="311" y="15"/>
                    <a:pt x="311" y="8"/>
                    <a:pt x="30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25C62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xmlns="" id="{B36D8BF3-FE2D-F444-A9FA-AE7FDC1331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" y="1933"/>
              <a:ext cx="341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25C62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" name="Group 592">
            <a:extLst>
              <a:ext uri="{FF2B5EF4-FFF2-40B4-BE49-F238E27FC236}">
                <a16:creationId xmlns:a16="http://schemas.microsoft.com/office/drawing/2014/main" xmlns="" id="{64663063-5CBC-0342-82B8-16A4CBEA645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17677" y="4888191"/>
            <a:ext cx="370763" cy="369676"/>
            <a:chOff x="373" y="1933"/>
            <a:chExt cx="341" cy="340"/>
          </a:xfrm>
          <a:solidFill>
            <a:schemeClr val="accent1">
              <a:lumMod val="90000"/>
            </a:schemeClr>
          </a:solidFill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xmlns="" id="{94A2A237-C6A5-1B40-BCEA-E2296D903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2031"/>
              <a:ext cx="207" cy="157"/>
            </a:xfrm>
            <a:custGeom>
              <a:avLst/>
              <a:gdLst>
                <a:gd name="T0" fmla="*/ 307 w 311"/>
                <a:gd name="T1" fmla="*/ 4 h 236"/>
                <a:gd name="T2" fmla="*/ 292 w 311"/>
                <a:gd name="T3" fmla="*/ 4 h 236"/>
                <a:gd name="T4" fmla="*/ 86 w 311"/>
                <a:gd name="T5" fmla="*/ 210 h 236"/>
                <a:gd name="T6" fmla="*/ 19 w 311"/>
                <a:gd name="T7" fmla="*/ 143 h 236"/>
                <a:gd name="T8" fmla="*/ 4 w 311"/>
                <a:gd name="T9" fmla="*/ 143 h 236"/>
                <a:gd name="T10" fmla="*/ 4 w 311"/>
                <a:gd name="T11" fmla="*/ 158 h 236"/>
                <a:gd name="T12" fmla="*/ 78 w 311"/>
                <a:gd name="T13" fmla="*/ 233 h 236"/>
                <a:gd name="T14" fmla="*/ 86 w 311"/>
                <a:gd name="T15" fmla="*/ 236 h 236"/>
                <a:gd name="T16" fmla="*/ 94 w 311"/>
                <a:gd name="T17" fmla="*/ 233 h 236"/>
                <a:gd name="T18" fmla="*/ 307 w 311"/>
                <a:gd name="T19" fmla="*/ 19 h 236"/>
                <a:gd name="T20" fmla="*/ 307 w 311"/>
                <a:gd name="T21" fmla="*/ 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1" h="236">
                  <a:moveTo>
                    <a:pt x="307" y="4"/>
                  </a:moveTo>
                  <a:cubicBezTo>
                    <a:pt x="303" y="0"/>
                    <a:pt x="296" y="0"/>
                    <a:pt x="292" y="4"/>
                  </a:cubicBezTo>
                  <a:cubicBezTo>
                    <a:pt x="86" y="210"/>
                    <a:pt x="86" y="210"/>
                    <a:pt x="86" y="210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5" y="139"/>
                    <a:pt x="8" y="139"/>
                    <a:pt x="4" y="143"/>
                  </a:cubicBezTo>
                  <a:cubicBezTo>
                    <a:pt x="0" y="147"/>
                    <a:pt x="0" y="154"/>
                    <a:pt x="4" y="158"/>
                  </a:cubicBezTo>
                  <a:cubicBezTo>
                    <a:pt x="78" y="233"/>
                    <a:pt x="78" y="233"/>
                    <a:pt x="78" y="233"/>
                  </a:cubicBezTo>
                  <a:cubicBezTo>
                    <a:pt x="81" y="235"/>
                    <a:pt x="83" y="236"/>
                    <a:pt x="86" y="236"/>
                  </a:cubicBezTo>
                  <a:cubicBezTo>
                    <a:pt x="89" y="236"/>
                    <a:pt x="91" y="235"/>
                    <a:pt x="94" y="233"/>
                  </a:cubicBezTo>
                  <a:cubicBezTo>
                    <a:pt x="307" y="19"/>
                    <a:pt x="307" y="19"/>
                    <a:pt x="307" y="19"/>
                  </a:cubicBezTo>
                  <a:cubicBezTo>
                    <a:pt x="311" y="15"/>
                    <a:pt x="311" y="8"/>
                    <a:pt x="30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25C62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B36D8BF3-FE2D-F444-A9FA-AE7FDC1331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" y="1933"/>
              <a:ext cx="341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25C62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3" name="Group 592">
            <a:extLst>
              <a:ext uri="{FF2B5EF4-FFF2-40B4-BE49-F238E27FC236}">
                <a16:creationId xmlns:a16="http://schemas.microsoft.com/office/drawing/2014/main" xmlns="" id="{64663063-5CBC-0342-82B8-16A4CBEA645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22691" y="5663456"/>
            <a:ext cx="370763" cy="369676"/>
            <a:chOff x="373" y="1933"/>
            <a:chExt cx="341" cy="340"/>
          </a:xfrm>
          <a:solidFill>
            <a:srgbClr val="9ACCD6"/>
          </a:solidFill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xmlns="" id="{94A2A237-C6A5-1B40-BCEA-E2296D903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2031"/>
              <a:ext cx="207" cy="157"/>
            </a:xfrm>
            <a:custGeom>
              <a:avLst/>
              <a:gdLst>
                <a:gd name="T0" fmla="*/ 307 w 311"/>
                <a:gd name="T1" fmla="*/ 4 h 236"/>
                <a:gd name="T2" fmla="*/ 292 w 311"/>
                <a:gd name="T3" fmla="*/ 4 h 236"/>
                <a:gd name="T4" fmla="*/ 86 w 311"/>
                <a:gd name="T5" fmla="*/ 210 h 236"/>
                <a:gd name="T6" fmla="*/ 19 w 311"/>
                <a:gd name="T7" fmla="*/ 143 h 236"/>
                <a:gd name="T8" fmla="*/ 4 w 311"/>
                <a:gd name="T9" fmla="*/ 143 h 236"/>
                <a:gd name="T10" fmla="*/ 4 w 311"/>
                <a:gd name="T11" fmla="*/ 158 h 236"/>
                <a:gd name="T12" fmla="*/ 78 w 311"/>
                <a:gd name="T13" fmla="*/ 233 h 236"/>
                <a:gd name="T14" fmla="*/ 86 w 311"/>
                <a:gd name="T15" fmla="*/ 236 h 236"/>
                <a:gd name="T16" fmla="*/ 94 w 311"/>
                <a:gd name="T17" fmla="*/ 233 h 236"/>
                <a:gd name="T18" fmla="*/ 307 w 311"/>
                <a:gd name="T19" fmla="*/ 19 h 236"/>
                <a:gd name="T20" fmla="*/ 307 w 311"/>
                <a:gd name="T21" fmla="*/ 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1" h="236">
                  <a:moveTo>
                    <a:pt x="307" y="4"/>
                  </a:moveTo>
                  <a:cubicBezTo>
                    <a:pt x="303" y="0"/>
                    <a:pt x="296" y="0"/>
                    <a:pt x="292" y="4"/>
                  </a:cubicBezTo>
                  <a:cubicBezTo>
                    <a:pt x="86" y="210"/>
                    <a:pt x="86" y="210"/>
                    <a:pt x="86" y="210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5" y="139"/>
                    <a:pt x="8" y="139"/>
                    <a:pt x="4" y="143"/>
                  </a:cubicBezTo>
                  <a:cubicBezTo>
                    <a:pt x="0" y="147"/>
                    <a:pt x="0" y="154"/>
                    <a:pt x="4" y="158"/>
                  </a:cubicBezTo>
                  <a:cubicBezTo>
                    <a:pt x="78" y="233"/>
                    <a:pt x="78" y="233"/>
                    <a:pt x="78" y="233"/>
                  </a:cubicBezTo>
                  <a:cubicBezTo>
                    <a:pt x="81" y="235"/>
                    <a:pt x="83" y="236"/>
                    <a:pt x="86" y="236"/>
                  </a:cubicBezTo>
                  <a:cubicBezTo>
                    <a:pt x="89" y="236"/>
                    <a:pt x="91" y="235"/>
                    <a:pt x="94" y="233"/>
                  </a:cubicBezTo>
                  <a:cubicBezTo>
                    <a:pt x="307" y="19"/>
                    <a:pt x="307" y="19"/>
                    <a:pt x="307" y="19"/>
                  </a:cubicBezTo>
                  <a:cubicBezTo>
                    <a:pt x="311" y="15"/>
                    <a:pt x="311" y="8"/>
                    <a:pt x="30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25C62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xmlns="" id="{B36D8BF3-FE2D-F444-A9FA-AE7FDC1331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" y="1933"/>
              <a:ext cx="341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25C62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421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2400" dirty="0" smtClean="0"/>
              <a:t>Суррогатная реклама</a:t>
            </a:r>
            <a:endParaRPr lang="en-GB" altLang="en-US" sz="2400" dirty="0" smtClean="0"/>
          </a:p>
        </p:txBody>
      </p:sp>
      <p:pic>
        <p:nvPicPr>
          <p:cNvPr id="16387" name="Picture 6" descr="cid:image016.png@01D38B16.CE218140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441575"/>
            <a:ext cx="541178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719138" y="1276350"/>
            <a:ext cx="81010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2400"/>
              <a:t>Допустима ли реклама безрецептурного препарата, когда есть рецептурный препарат с тем же названием?</a:t>
            </a:r>
            <a:endParaRPr lang="en-GB" altLang="en-US" sz="2400"/>
          </a:p>
        </p:txBody>
      </p:sp>
      <p:pic>
        <p:nvPicPr>
          <p:cNvPr id="16389" name="Picture 1" descr="cid:image009.png@01D38B16.CE218140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05325"/>
            <a:ext cx="22193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 descr="cid:image010.jpg@01D38B16.CE218140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791075"/>
            <a:ext cx="2362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6392" name="Rectangle 6"/>
          <p:cNvSpPr>
            <a:spLocks noChangeArrowheads="1"/>
          </p:cNvSpPr>
          <p:nvPr/>
        </p:nvSpPr>
        <p:spPr bwMode="auto">
          <a:xfrm>
            <a:off x="457200" y="429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2400" dirty="0" smtClean="0"/>
              <a:t>Суррогатная реклама. Рекомендации </a:t>
            </a:r>
            <a:endParaRPr lang="en-GB" altLang="en-US" sz="2400" dirty="0" smtClean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9138" y="1276350"/>
            <a:ext cx="8101012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altLang="en-US" sz="2400" dirty="0"/>
              <a:t>Направленность на рекламирование именно безрецептурного препарата должна явно и очевидно следовать из рекламного материала (</a:t>
            </a:r>
            <a:r>
              <a:rPr lang="ru-RU" altLang="en-US" sz="2400" b="1" dirty="0"/>
              <a:t>с учетом текстового или голосового сообщения, а также сюжета, видеоряда и иных элементов</a:t>
            </a:r>
            <a:r>
              <a:rPr lang="ru-RU" altLang="en-US" sz="2400" dirty="0"/>
              <a:t>)</a:t>
            </a:r>
            <a:endParaRPr lang="en-GB" altLang="en-US" sz="2400" dirty="0"/>
          </a:p>
          <a:p>
            <a:pPr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altLang="en-US" sz="2400" dirty="0"/>
              <a:t>Допускается реклама безрецептурного препарата при условии, что при просмотре рекламы создается общее впечатление, что она </a:t>
            </a:r>
            <a:r>
              <a:rPr lang="ru-RU" altLang="en-US" sz="2400" b="1" dirty="0"/>
              <a:t>направлена на рекламирование именно безрецептурного препарата</a:t>
            </a:r>
            <a:r>
              <a:rPr lang="ru-RU" altLang="en-US" sz="2400" dirty="0"/>
              <a:t>, в том числе путем четкого указания на то, что препарат является безрецептурным, либо путем указания на МНН, форму выпуска, дозировку и прочие </a:t>
            </a:r>
            <a:r>
              <a:rPr lang="ru-RU" altLang="en-US" sz="2400" b="1" dirty="0"/>
              <a:t>аспекты, которые отличают данный безрецептурный препарат от рецептурного </a:t>
            </a:r>
            <a:endParaRPr lang="en-GB" altLang="en-US" sz="2400" b="1" dirty="0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457200" y="429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mtClean="0"/>
              <a:t>Итого</a:t>
            </a:r>
            <a:endParaRPr lang="en-GB" altLang="en-US" smtClean="0"/>
          </a:p>
        </p:txBody>
      </p:sp>
      <p:grpSp>
        <p:nvGrpSpPr>
          <p:cNvPr id="20483" name="Group 2"/>
          <p:cNvGrpSpPr>
            <a:grpSpLocks/>
          </p:cNvGrpSpPr>
          <p:nvPr/>
        </p:nvGrpSpPr>
        <p:grpSpPr bwMode="auto">
          <a:xfrm>
            <a:off x="1492250" y="1306513"/>
            <a:ext cx="6175375" cy="5246687"/>
            <a:chOff x="2244725" y="1458913"/>
            <a:chExt cx="5043488" cy="4375150"/>
          </a:xfrm>
        </p:grpSpPr>
        <p:grpSp>
          <p:nvGrpSpPr>
            <p:cNvPr id="20484" name="Group 22"/>
            <p:cNvGrpSpPr>
              <a:grpSpLocks/>
            </p:cNvGrpSpPr>
            <p:nvPr/>
          </p:nvGrpSpPr>
          <p:grpSpPr bwMode="auto">
            <a:xfrm>
              <a:off x="2244725" y="1458913"/>
              <a:ext cx="5043488" cy="4375150"/>
              <a:chOff x="2621173" y="1840786"/>
              <a:chExt cx="4266542" cy="3703390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4043720" y="3407303"/>
                <a:ext cx="1438998" cy="1439896"/>
              </a:xfrm>
              <a:custGeom>
                <a:avLst/>
                <a:gdLst>
                  <a:gd name="connsiteX0" fmla="*/ 0 w 1439994"/>
                  <a:gd name="connsiteY0" fmla="*/ 719997 h 1439994"/>
                  <a:gd name="connsiteX1" fmla="*/ 719997 w 1439994"/>
                  <a:gd name="connsiteY1" fmla="*/ 0 h 1439994"/>
                  <a:gd name="connsiteX2" fmla="*/ 1439994 w 1439994"/>
                  <a:gd name="connsiteY2" fmla="*/ 719997 h 1439994"/>
                  <a:gd name="connsiteX3" fmla="*/ 719997 w 1439994"/>
                  <a:gd name="connsiteY3" fmla="*/ 1439994 h 1439994"/>
                  <a:gd name="connsiteX4" fmla="*/ 0 w 1439994"/>
                  <a:gd name="connsiteY4" fmla="*/ 719997 h 1439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994" h="1439994">
                    <a:moveTo>
                      <a:pt x="0" y="719997"/>
                    </a:moveTo>
                    <a:cubicBezTo>
                      <a:pt x="0" y="322354"/>
                      <a:pt x="322354" y="0"/>
                      <a:pt x="719997" y="0"/>
                    </a:cubicBezTo>
                    <a:cubicBezTo>
                      <a:pt x="1117640" y="0"/>
                      <a:pt x="1439994" y="322354"/>
                      <a:pt x="1439994" y="719997"/>
                    </a:cubicBezTo>
                    <a:cubicBezTo>
                      <a:pt x="1439994" y="1117640"/>
                      <a:pt x="1117640" y="1439994"/>
                      <a:pt x="719997" y="1439994"/>
                    </a:cubicBezTo>
                    <a:cubicBezTo>
                      <a:pt x="322354" y="1439994"/>
                      <a:pt x="0" y="1117640"/>
                      <a:pt x="0" y="719997"/>
                    </a:cubicBezTo>
                    <a:close/>
                  </a:path>
                </a:pathLst>
              </a:custGeom>
              <a:solidFill>
                <a:srgbClr val="58002A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22312" tIns="222312" rIns="222312" bIns="222312" spcCol="1270" anchor="ctr"/>
              <a:lstStyle/>
              <a:p>
                <a:pPr algn="ctr">
                  <a:lnSpc>
                    <a:spcPts val="2000"/>
                  </a:lnSpc>
                  <a:spcBef>
                    <a:spcPts val="0"/>
                  </a:spcBef>
                  <a:defRPr/>
                </a:pPr>
                <a:endParaRPr lang="en-GB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>
              <a:xfrm rot="16200000">
                <a:off x="4699348" y="3326980"/>
                <a:ext cx="127742" cy="32904"/>
              </a:xfrm>
              <a:custGeom>
                <a:avLst/>
                <a:gdLst>
                  <a:gd name="connsiteX0" fmla="*/ 0 w 477999"/>
                  <a:gd name="connsiteY0" fmla="*/ 16372 h 32745"/>
                  <a:gd name="connsiteX1" fmla="*/ 477999 w 477999"/>
                  <a:gd name="connsiteY1" fmla="*/ 16372 h 3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7999" h="32745">
                    <a:moveTo>
                      <a:pt x="0" y="16372"/>
                    </a:moveTo>
                    <a:lnTo>
                      <a:pt x="477999" y="16372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39749" tIns="4423" rIns="239750" bIns="4422" spcCol="1270" anchor="ctr"/>
              <a:lstStyle/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GB" sz="500">
                  <a:solidFill>
                    <a:srgbClr val="525C62">
                      <a:hueOff val="0"/>
                      <a:satOff val="0"/>
                      <a:lumOff val="0"/>
                      <a:alphaOff val="0"/>
                    </a:srgbClr>
                  </a:solidFill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4043720" y="1840786"/>
                <a:ext cx="1438998" cy="1438776"/>
              </a:xfrm>
              <a:custGeom>
                <a:avLst/>
                <a:gdLst>
                  <a:gd name="connsiteX0" fmla="*/ 0 w 1439994"/>
                  <a:gd name="connsiteY0" fmla="*/ 719997 h 1439994"/>
                  <a:gd name="connsiteX1" fmla="*/ 719997 w 1439994"/>
                  <a:gd name="connsiteY1" fmla="*/ 0 h 1439994"/>
                  <a:gd name="connsiteX2" fmla="*/ 1439994 w 1439994"/>
                  <a:gd name="connsiteY2" fmla="*/ 719997 h 1439994"/>
                  <a:gd name="connsiteX3" fmla="*/ 719997 w 1439994"/>
                  <a:gd name="connsiteY3" fmla="*/ 1439994 h 1439994"/>
                  <a:gd name="connsiteX4" fmla="*/ 0 w 1439994"/>
                  <a:gd name="connsiteY4" fmla="*/ 719997 h 1439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994" h="1439994">
                    <a:moveTo>
                      <a:pt x="0" y="719997"/>
                    </a:moveTo>
                    <a:cubicBezTo>
                      <a:pt x="0" y="322354"/>
                      <a:pt x="322354" y="0"/>
                      <a:pt x="719997" y="0"/>
                    </a:cubicBezTo>
                    <a:cubicBezTo>
                      <a:pt x="1117640" y="0"/>
                      <a:pt x="1439994" y="322354"/>
                      <a:pt x="1439994" y="719997"/>
                    </a:cubicBezTo>
                    <a:cubicBezTo>
                      <a:pt x="1439994" y="1117640"/>
                      <a:pt x="1117640" y="1439994"/>
                      <a:pt x="719997" y="1439994"/>
                    </a:cubicBezTo>
                    <a:cubicBezTo>
                      <a:pt x="322354" y="1439994"/>
                      <a:pt x="0" y="1117640"/>
                      <a:pt x="0" y="719997"/>
                    </a:cubicBezTo>
                    <a:close/>
                  </a:path>
                </a:pathLst>
              </a:custGeom>
              <a:solidFill>
                <a:srgbClr val="80A1B6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22312" tIns="222312" rIns="222312" bIns="222312" spcCol="127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GB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>
              <a:xfrm rot="1800000">
                <a:off x="5396070" y="4486385"/>
                <a:ext cx="127229" cy="32496"/>
              </a:xfrm>
              <a:custGeom>
                <a:avLst/>
                <a:gdLst>
                  <a:gd name="connsiteX0" fmla="*/ 0 w 477999"/>
                  <a:gd name="connsiteY0" fmla="*/ 16372 h 32745"/>
                  <a:gd name="connsiteX1" fmla="*/ 477999 w 477999"/>
                  <a:gd name="connsiteY1" fmla="*/ 16372 h 3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7999" h="32745">
                    <a:moveTo>
                      <a:pt x="0" y="16372"/>
                    </a:moveTo>
                    <a:lnTo>
                      <a:pt x="477999" y="16372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39750" tIns="4422" rIns="239749" bIns="4423" spcCol="1270" anchor="ctr"/>
              <a:lstStyle/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GB" sz="500">
                  <a:solidFill>
                    <a:srgbClr val="525C62">
                      <a:hueOff val="0"/>
                      <a:satOff val="0"/>
                      <a:lumOff val="0"/>
                      <a:alphaOff val="0"/>
                    </a:srgbClr>
                  </a:solidFill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5447620" y="4105400"/>
                <a:ext cx="1440095" cy="1438776"/>
              </a:xfrm>
              <a:custGeom>
                <a:avLst/>
                <a:gdLst>
                  <a:gd name="connsiteX0" fmla="*/ 0 w 1439994"/>
                  <a:gd name="connsiteY0" fmla="*/ 719997 h 1439994"/>
                  <a:gd name="connsiteX1" fmla="*/ 719997 w 1439994"/>
                  <a:gd name="connsiteY1" fmla="*/ 0 h 1439994"/>
                  <a:gd name="connsiteX2" fmla="*/ 1439994 w 1439994"/>
                  <a:gd name="connsiteY2" fmla="*/ 719997 h 1439994"/>
                  <a:gd name="connsiteX3" fmla="*/ 719997 w 1439994"/>
                  <a:gd name="connsiteY3" fmla="*/ 1439994 h 1439994"/>
                  <a:gd name="connsiteX4" fmla="*/ 0 w 1439994"/>
                  <a:gd name="connsiteY4" fmla="*/ 719997 h 1439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994" h="1439994">
                    <a:moveTo>
                      <a:pt x="0" y="719997"/>
                    </a:moveTo>
                    <a:cubicBezTo>
                      <a:pt x="0" y="322354"/>
                      <a:pt x="322354" y="0"/>
                      <a:pt x="719997" y="0"/>
                    </a:cubicBezTo>
                    <a:cubicBezTo>
                      <a:pt x="1117640" y="0"/>
                      <a:pt x="1439994" y="322354"/>
                      <a:pt x="1439994" y="719997"/>
                    </a:cubicBezTo>
                    <a:cubicBezTo>
                      <a:pt x="1439994" y="1117640"/>
                      <a:pt x="1117640" y="1439994"/>
                      <a:pt x="719997" y="1439994"/>
                    </a:cubicBezTo>
                    <a:cubicBezTo>
                      <a:pt x="322354" y="1439994"/>
                      <a:pt x="0" y="1117640"/>
                      <a:pt x="0" y="719997"/>
                    </a:cubicBezTo>
                    <a:close/>
                  </a:path>
                </a:pathLst>
              </a:custGeom>
              <a:solidFill>
                <a:srgbClr val="CBD6DF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22312" tIns="222312" rIns="222312" bIns="222312" spcCol="127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GB" dirty="0">
                  <a:solidFill>
                    <a:srgbClr val="455660"/>
                  </a:solidFill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 rot="19800000">
                <a:off x="4005331" y="4486385"/>
                <a:ext cx="126132" cy="32496"/>
              </a:xfrm>
              <a:custGeom>
                <a:avLst/>
                <a:gdLst>
                  <a:gd name="connsiteX0" fmla="*/ 0 w 477999"/>
                  <a:gd name="connsiteY0" fmla="*/ 16372 h 32745"/>
                  <a:gd name="connsiteX1" fmla="*/ 477999 w 477999"/>
                  <a:gd name="connsiteY1" fmla="*/ 16372 h 3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7999" h="32745">
                    <a:moveTo>
                      <a:pt x="477999" y="16373"/>
                    </a:moveTo>
                    <a:lnTo>
                      <a:pt x="0" y="16373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39748" tIns="4423" rIns="239752" bIns="4423" spcCol="1270" anchor="ctr"/>
              <a:lstStyle/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GB" sz="500">
                  <a:solidFill>
                    <a:srgbClr val="525C62">
                      <a:hueOff val="0"/>
                      <a:satOff val="0"/>
                      <a:lumOff val="0"/>
                      <a:alphaOff val="0"/>
                    </a:srgbClr>
                  </a:solidFill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2621173" y="4105400"/>
                <a:ext cx="1440095" cy="1438776"/>
              </a:xfrm>
              <a:custGeom>
                <a:avLst/>
                <a:gdLst>
                  <a:gd name="connsiteX0" fmla="*/ 0 w 1439994"/>
                  <a:gd name="connsiteY0" fmla="*/ 719997 h 1439994"/>
                  <a:gd name="connsiteX1" fmla="*/ 719997 w 1439994"/>
                  <a:gd name="connsiteY1" fmla="*/ 0 h 1439994"/>
                  <a:gd name="connsiteX2" fmla="*/ 1439994 w 1439994"/>
                  <a:gd name="connsiteY2" fmla="*/ 719997 h 1439994"/>
                  <a:gd name="connsiteX3" fmla="*/ 719997 w 1439994"/>
                  <a:gd name="connsiteY3" fmla="*/ 1439994 h 1439994"/>
                  <a:gd name="connsiteX4" fmla="*/ 0 w 1439994"/>
                  <a:gd name="connsiteY4" fmla="*/ 719997 h 1439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994" h="1439994">
                    <a:moveTo>
                      <a:pt x="0" y="719997"/>
                    </a:moveTo>
                    <a:cubicBezTo>
                      <a:pt x="0" y="322354"/>
                      <a:pt x="322354" y="0"/>
                      <a:pt x="719997" y="0"/>
                    </a:cubicBezTo>
                    <a:cubicBezTo>
                      <a:pt x="1117640" y="0"/>
                      <a:pt x="1439994" y="322354"/>
                      <a:pt x="1439994" y="719997"/>
                    </a:cubicBezTo>
                    <a:cubicBezTo>
                      <a:pt x="1439994" y="1117640"/>
                      <a:pt x="1117640" y="1439994"/>
                      <a:pt x="719997" y="1439994"/>
                    </a:cubicBezTo>
                    <a:cubicBezTo>
                      <a:pt x="322354" y="1439994"/>
                      <a:pt x="0" y="1117640"/>
                      <a:pt x="0" y="719997"/>
                    </a:cubicBezTo>
                    <a:close/>
                  </a:path>
                </a:pathLst>
              </a:custGeom>
              <a:solidFill>
                <a:srgbClr val="A9C398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22312" tIns="222312" rIns="222312" bIns="222312" spcCol="127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GB" dirty="0">
                  <a:solidFill>
                    <a:srgbClr val="455660"/>
                  </a:solidFill>
                </a:endParaRPr>
              </a:p>
            </p:txBody>
          </p:sp>
        </p:grpSp>
        <p:sp>
          <p:nvSpPr>
            <p:cNvPr id="16" name="Oval 15"/>
            <p:cNvSpPr>
              <a:spLocks noChangeAspect="1"/>
            </p:cNvSpPr>
            <p:nvPr/>
          </p:nvSpPr>
          <p:spPr bwMode="auto">
            <a:xfrm>
              <a:off x="4669230" y="1646892"/>
              <a:ext cx="215223" cy="215779"/>
            </a:xfrm>
            <a:prstGeom prst="ellipse">
              <a:avLst/>
            </a:prstGeom>
            <a:solidFill>
              <a:srgbClr val="58002A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anchor="ctr"/>
            <a:lstStyle/>
            <a:p>
              <a:pPr algn="ctr">
                <a:spcBef>
                  <a:spcPts val="0"/>
                </a:spcBef>
                <a:defRPr/>
              </a:pPr>
              <a:r>
                <a:rPr lang="en-GB" sz="1200" dirty="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 bwMode="auto">
            <a:xfrm>
              <a:off x="6328783" y="4316991"/>
              <a:ext cx="216520" cy="215779"/>
            </a:xfrm>
            <a:prstGeom prst="ellipse">
              <a:avLst/>
            </a:prstGeom>
            <a:solidFill>
              <a:srgbClr val="58002A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anchor="ctr"/>
            <a:lstStyle/>
            <a:p>
              <a:pPr algn="ctr">
                <a:spcBef>
                  <a:spcPts val="0"/>
                </a:spcBef>
                <a:defRPr/>
              </a:pPr>
              <a:r>
                <a:rPr lang="en-GB" sz="1200" dirty="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 bwMode="auto">
            <a:xfrm>
              <a:off x="2987635" y="4316991"/>
              <a:ext cx="216520" cy="215779"/>
            </a:xfrm>
            <a:prstGeom prst="ellipse">
              <a:avLst/>
            </a:prstGeom>
            <a:solidFill>
              <a:srgbClr val="58002A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anchor="ctr"/>
            <a:lstStyle/>
            <a:p>
              <a:pPr algn="ctr">
                <a:spcBef>
                  <a:spcPts val="0"/>
                </a:spcBef>
                <a:defRPr/>
              </a:pPr>
              <a:r>
                <a:rPr lang="en-GB" sz="1200" dirty="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20488" name="Rectangle 17"/>
            <p:cNvSpPr>
              <a:spLocks noChangeArrowheads="1"/>
            </p:cNvSpPr>
            <p:nvPr/>
          </p:nvSpPr>
          <p:spPr bwMode="auto">
            <a:xfrm>
              <a:off x="3966788" y="3681568"/>
              <a:ext cx="1620000" cy="649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8001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1pPr>
              <a:lvl2pPr marL="742950" indent="-285750" defTabSz="8001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2pPr>
              <a:lvl3pPr marL="1143000" indent="-228600" defTabSz="8001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3pPr>
              <a:lvl4pPr marL="1600200" indent="-228600" defTabSz="8001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4pPr>
              <a:lvl5pPr marL="2057400" indent="-228600" defTabSz="8001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5pPr>
              <a:lvl6pPr marL="25146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6pPr>
              <a:lvl7pPr marL="29718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7pPr>
              <a:lvl8pPr marL="34290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8pPr>
              <a:lvl9pPr marL="38862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ru-RU" altLang="en-US" sz="2400" dirty="0" smtClean="0">
                  <a:solidFill>
                    <a:srgbClr val="FFFFFF"/>
                  </a:solidFill>
                </a:rPr>
                <a:t>Основные результаты</a:t>
              </a:r>
              <a:endParaRPr lang="en-GB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0489" name="Rectangle 22"/>
            <p:cNvSpPr>
              <a:spLocks noChangeArrowheads="1"/>
            </p:cNvSpPr>
            <p:nvPr/>
          </p:nvSpPr>
          <p:spPr bwMode="auto">
            <a:xfrm>
              <a:off x="2285625" y="4813140"/>
              <a:ext cx="1620000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8001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1pPr>
              <a:lvl2pPr marL="742950" indent="-285750" defTabSz="8001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2pPr>
              <a:lvl3pPr marL="1143000" indent="-228600" defTabSz="8001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3pPr>
              <a:lvl4pPr marL="1600200" indent="-228600" defTabSz="8001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4pPr>
              <a:lvl5pPr marL="2057400" indent="-228600" defTabSz="8001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5pPr>
              <a:lvl6pPr marL="25146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6pPr>
              <a:lvl7pPr marL="29718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7pPr>
              <a:lvl8pPr marL="34290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8pPr>
              <a:lvl9pPr marL="38862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ru-RU" altLang="en-US" sz="2400" dirty="0">
                  <a:solidFill>
                    <a:srgbClr val="455560"/>
                  </a:solidFill>
                </a:rPr>
                <a:t>Д</a:t>
              </a:r>
              <a:r>
                <a:rPr lang="ru-RU" altLang="en-US" sz="2400" dirty="0" smtClean="0">
                  <a:solidFill>
                    <a:srgbClr val="455560"/>
                  </a:solidFill>
                </a:rPr>
                <a:t>иалог </a:t>
              </a:r>
              <a:r>
                <a:rPr lang="ru-RU" altLang="en-US" sz="2400" dirty="0">
                  <a:solidFill>
                    <a:srgbClr val="455560"/>
                  </a:solidFill>
                </a:rPr>
                <a:t>с ФАС</a:t>
              </a:r>
              <a:endParaRPr lang="en-GB" altLang="en-US" sz="2400" dirty="0">
                <a:solidFill>
                  <a:srgbClr val="455560"/>
                </a:solidFill>
              </a:endParaRPr>
            </a:p>
          </p:txBody>
        </p:sp>
        <p:sp>
          <p:nvSpPr>
            <p:cNvPr id="20490" name="Rectangle 23"/>
            <p:cNvSpPr>
              <a:spLocks noChangeArrowheads="1"/>
            </p:cNvSpPr>
            <p:nvPr/>
          </p:nvSpPr>
          <p:spPr bwMode="auto">
            <a:xfrm>
              <a:off x="3872486" y="2138203"/>
              <a:ext cx="1813219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8001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1pPr>
              <a:lvl2pPr marL="742950" indent="-285750" defTabSz="8001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2pPr>
              <a:lvl3pPr marL="1143000" indent="-228600" defTabSz="8001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3pPr>
              <a:lvl4pPr marL="1600200" indent="-228600" defTabSz="8001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4pPr>
              <a:lvl5pPr marL="2057400" indent="-228600" defTabSz="8001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5pPr>
              <a:lvl6pPr marL="25146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6pPr>
              <a:lvl7pPr marL="29718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7pPr>
              <a:lvl8pPr marL="34290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8pPr>
              <a:lvl9pPr marL="38862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ru-RU" altLang="en-US" sz="2400" dirty="0">
                  <a:solidFill>
                    <a:srgbClr val="FFFFFF"/>
                  </a:solidFill>
                </a:rPr>
                <a:t>Р</a:t>
              </a:r>
              <a:r>
                <a:rPr lang="ru-RU" altLang="en-US" sz="2400" dirty="0" smtClean="0">
                  <a:solidFill>
                    <a:srgbClr val="FFFFFF"/>
                  </a:solidFill>
                </a:rPr>
                <a:t>екомендации</a:t>
              </a:r>
              <a:endParaRPr lang="en-GB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0491" name="Rectangle 24"/>
            <p:cNvSpPr>
              <a:spLocks noChangeArrowheads="1"/>
            </p:cNvSpPr>
            <p:nvPr/>
          </p:nvSpPr>
          <p:spPr bwMode="auto">
            <a:xfrm>
              <a:off x="5627313" y="4813140"/>
              <a:ext cx="1620000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8001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1pPr>
              <a:lvl2pPr marL="742950" indent="-285750" defTabSz="8001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2pPr>
              <a:lvl3pPr marL="1143000" indent="-228600" defTabSz="8001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3pPr>
              <a:lvl4pPr marL="1600200" indent="-228600" defTabSz="8001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4pPr>
              <a:lvl5pPr marL="2057400" indent="-228600" defTabSz="8001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5pPr>
              <a:lvl6pPr marL="25146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6pPr>
              <a:lvl7pPr marL="29718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7pPr>
              <a:lvl8pPr marL="34290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8pPr>
              <a:lvl9pPr marL="38862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ru-RU" altLang="en-US" sz="2400" dirty="0" smtClean="0">
                  <a:solidFill>
                    <a:srgbClr val="455560"/>
                  </a:solidFill>
                </a:rPr>
                <a:t>Сохранение </a:t>
              </a:r>
              <a:r>
                <a:rPr lang="ru-RU" altLang="en-US" sz="2400" dirty="0">
                  <a:solidFill>
                    <a:srgbClr val="455560"/>
                  </a:solidFill>
                </a:rPr>
                <a:t>рекламы</a:t>
              </a:r>
              <a:endParaRPr lang="en-GB" altLang="en-US" sz="2400" dirty="0">
                <a:solidFill>
                  <a:srgbClr val="4555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разработчики Рекомендаций из команды </a:t>
            </a:r>
            <a:r>
              <a:rPr lang="en-US" dirty="0" smtClean="0"/>
              <a:t>BCLP </a:t>
            </a:r>
            <a:r>
              <a:rPr lang="ru-RU" dirty="0" smtClean="0"/>
              <a:t>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029581" y="2862706"/>
            <a:ext cx="3114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ts val="2400"/>
              </a:spcBef>
              <a:buClr>
                <a:srgbClr val="00587C"/>
              </a:buClr>
              <a:buSzPct val="95000"/>
            </a:pPr>
            <a:r>
              <a:rPr lang="ru-RU" altLang="en-US" sz="1900" b="1" kern="0" dirty="0">
                <a:solidFill>
                  <a:srgbClr val="4C575C"/>
                </a:solidFill>
                <a:latin typeface="Tahoma"/>
                <a:cs typeface="Tahoma"/>
              </a:rPr>
              <a:t>Ирина </a:t>
            </a:r>
            <a:r>
              <a:rPr lang="ru-RU" altLang="en-US" sz="1900" b="1" kern="0" dirty="0" err="1" smtClean="0">
                <a:solidFill>
                  <a:srgbClr val="4C575C"/>
                </a:solidFill>
                <a:latin typeface="Tahoma"/>
                <a:cs typeface="Tahoma"/>
              </a:rPr>
              <a:t>Шурмина</a:t>
            </a:r>
            <a:r>
              <a:rPr lang="en-US" altLang="en-US" sz="1900" b="1" kern="0" dirty="0" smtClean="0">
                <a:solidFill>
                  <a:srgbClr val="4C575C"/>
                </a:solidFill>
                <a:latin typeface="Tahoma"/>
                <a:cs typeface="Tahoma"/>
              </a:rPr>
              <a:t/>
            </a:r>
            <a:br>
              <a:rPr lang="en-US" altLang="en-US" sz="1900" b="1" kern="0" dirty="0" smtClean="0">
                <a:solidFill>
                  <a:srgbClr val="4C575C"/>
                </a:solidFill>
                <a:latin typeface="Tahoma"/>
                <a:cs typeface="Tahoma"/>
              </a:rPr>
            </a:br>
            <a:r>
              <a:rPr lang="ru-RU" altLang="en-US" sz="1900" kern="0" dirty="0" smtClean="0">
                <a:solidFill>
                  <a:srgbClr val="4C575C"/>
                </a:solidFill>
                <a:latin typeface="Tahoma"/>
                <a:cs typeface="Tahoma"/>
              </a:rPr>
              <a:t>Старший юрист</a:t>
            </a:r>
            <a:endParaRPr lang="ru-RU" altLang="en-US" sz="1900" b="1" kern="0" dirty="0">
              <a:solidFill>
                <a:srgbClr val="4C575C"/>
              </a:solidFill>
              <a:latin typeface="Tahoma"/>
              <a:cs typeface="Tahoma"/>
            </a:endParaRPr>
          </a:p>
          <a:p>
            <a:pPr lvl="0" algn="l">
              <a:spcBef>
                <a:spcPts val="2400"/>
              </a:spcBef>
              <a:buClr>
                <a:srgbClr val="00587C"/>
              </a:buClr>
              <a:buSzPct val="95000"/>
            </a:pPr>
            <a:r>
              <a:rPr lang="en-GB" altLang="en-US" sz="1400" kern="0" dirty="0" smtClean="0">
                <a:solidFill>
                  <a:srgbClr val="4C575C"/>
                </a:solidFill>
                <a:latin typeface="Tahoma"/>
                <a:cs typeface="Tahoma"/>
                <a:hlinkClick r:id="rId3"/>
              </a:rPr>
              <a:t>Irina.Shurmina@bclplaw.com</a:t>
            </a:r>
            <a:r>
              <a:rPr lang="en-GB" altLang="en-US" sz="1400" dirty="0" smtClean="0"/>
              <a:t> </a:t>
            </a:r>
            <a:endParaRPr lang="ru-RU" altLang="en-US" sz="1400" kern="0" dirty="0">
              <a:solidFill>
                <a:srgbClr val="4C575C"/>
              </a:solidFill>
              <a:latin typeface="Tahoma"/>
              <a:cs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3887" y="2879153"/>
            <a:ext cx="3155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ts val="2400"/>
              </a:spcBef>
              <a:buClr>
                <a:srgbClr val="00587C"/>
              </a:buClr>
              <a:buSzPct val="95000"/>
            </a:pPr>
            <a:r>
              <a:rPr lang="ru-RU" altLang="en-US" sz="1900" b="1" kern="0" dirty="0" smtClean="0">
                <a:solidFill>
                  <a:srgbClr val="4C575C"/>
                </a:solidFill>
                <a:latin typeface="Tahoma"/>
                <a:cs typeface="Tahoma"/>
              </a:rPr>
              <a:t>Евгений Орешин</a:t>
            </a:r>
            <a:br>
              <a:rPr lang="ru-RU" altLang="en-US" sz="1900" b="1" kern="0" dirty="0" smtClean="0">
                <a:solidFill>
                  <a:srgbClr val="4C575C"/>
                </a:solidFill>
                <a:latin typeface="Tahoma"/>
                <a:cs typeface="Tahoma"/>
              </a:rPr>
            </a:br>
            <a:r>
              <a:rPr lang="ru-RU" altLang="en-US" sz="1900" kern="0" dirty="0" smtClean="0">
                <a:solidFill>
                  <a:srgbClr val="4C575C"/>
                </a:solidFill>
                <a:latin typeface="Tahoma"/>
                <a:cs typeface="Tahoma"/>
              </a:rPr>
              <a:t>Советник</a:t>
            </a:r>
            <a:endParaRPr lang="ru-RU" altLang="en-US" sz="1900" b="1" kern="0" dirty="0">
              <a:solidFill>
                <a:srgbClr val="4C575C"/>
              </a:solidFill>
              <a:latin typeface="Tahoma"/>
              <a:cs typeface="Tahoma"/>
            </a:endParaRPr>
          </a:p>
          <a:p>
            <a:pPr lvl="0" algn="l">
              <a:spcBef>
                <a:spcPts val="2400"/>
              </a:spcBef>
              <a:buClr>
                <a:srgbClr val="00587C"/>
              </a:buClr>
              <a:buSzPct val="95000"/>
            </a:pPr>
            <a:r>
              <a:rPr lang="en-US" altLang="en-US" sz="1400" u="sng" kern="0" dirty="0" smtClean="0">
                <a:solidFill>
                  <a:schemeClr val="tx2"/>
                </a:solidFill>
                <a:latin typeface="Tahoma"/>
                <a:cs typeface="Tahoma"/>
              </a:rPr>
              <a:t>Evgeny.Oreshin@bclplaw.com</a:t>
            </a:r>
            <a:endParaRPr lang="ru-RU" altLang="en-US" sz="1400" u="sng" kern="0" dirty="0">
              <a:solidFill>
                <a:schemeClr val="tx2"/>
              </a:solidFill>
              <a:latin typeface="Tahoma"/>
              <a:cs typeface="Tahoma"/>
            </a:endParaRPr>
          </a:p>
        </p:txBody>
      </p:sp>
      <p:pic>
        <p:nvPicPr>
          <p:cNvPr id="3074" name="Picture 2" descr="&amp;Kcy;&amp;acy;&amp;rcy;&amp;tcy;&amp;icy;&amp;ncy;&amp;kcy;&amp;icy; &amp;pcy;&amp;ocy; &amp;zcy;&amp;acy;&amp;pcy;&amp;rcy;&amp;ocy;&amp;scy;&amp;ucy; bryan cave leighton pais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836424"/>
            <a:ext cx="3540125" cy="1770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srv-res-08\Users\Redirect\IKOL\Documents\Official pics\Evgeny Oreshi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10"/>
          <a:stretch/>
        </p:blipFill>
        <p:spPr bwMode="auto">
          <a:xfrm>
            <a:off x="3400425" y="1269023"/>
            <a:ext cx="1826299" cy="13313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srv-res-08\Users\Redirect\IKOL\Documents\Official pics\Irina Shurmi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93"/>
          <a:stretch/>
        </p:blipFill>
        <p:spPr bwMode="auto">
          <a:xfrm>
            <a:off x="6391275" y="1230922"/>
            <a:ext cx="1805007" cy="1331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8" descr="\\srv-res-07\DP_Marketing\ALL MARKETING MATERIALS\Photos\Обработанные фото 2017\53.75x33mm\Elena-Trusova 53.75mmx35mm(300dpi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54"/>
          <a:stretch/>
        </p:blipFill>
        <p:spPr bwMode="auto">
          <a:xfrm>
            <a:off x="570570" y="1360367"/>
            <a:ext cx="1620180" cy="124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0212" y="2862706"/>
            <a:ext cx="3155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ts val="2400"/>
              </a:spcBef>
              <a:buClr>
                <a:srgbClr val="00587C"/>
              </a:buClr>
              <a:buSzPct val="95000"/>
            </a:pPr>
            <a:r>
              <a:rPr lang="ru-RU" altLang="en-US" sz="1900" b="1" kern="0" dirty="0" smtClean="0">
                <a:solidFill>
                  <a:srgbClr val="4C575C"/>
                </a:solidFill>
                <a:latin typeface="Tahoma"/>
                <a:cs typeface="Tahoma"/>
              </a:rPr>
              <a:t>Елена Трусова </a:t>
            </a:r>
            <a:br>
              <a:rPr lang="ru-RU" altLang="en-US" sz="1900" b="1" kern="0" dirty="0" smtClean="0">
                <a:solidFill>
                  <a:srgbClr val="4C575C"/>
                </a:solidFill>
                <a:latin typeface="Tahoma"/>
                <a:cs typeface="Tahoma"/>
              </a:rPr>
            </a:br>
            <a:r>
              <a:rPr lang="ru-RU" altLang="en-US" sz="1900" kern="0" dirty="0" smtClean="0">
                <a:solidFill>
                  <a:srgbClr val="4C575C"/>
                </a:solidFill>
                <a:latin typeface="Tahoma"/>
                <a:cs typeface="Tahoma"/>
              </a:rPr>
              <a:t>Партнер</a:t>
            </a:r>
            <a:endParaRPr lang="en-US" altLang="en-US" sz="1900" kern="0" dirty="0" smtClean="0">
              <a:solidFill>
                <a:srgbClr val="4C575C"/>
              </a:solidFill>
              <a:latin typeface="Tahoma"/>
              <a:cs typeface="Tahoma"/>
            </a:endParaRPr>
          </a:p>
          <a:p>
            <a:pPr lvl="0" algn="l">
              <a:spcBef>
                <a:spcPts val="2400"/>
              </a:spcBef>
              <a:buClr>
                <a:srgbClr val="00587C"/>
              </a:buClr>
              <a:buSzPct val="95000"/>
            </a:pPr>
            <a:r>
              <a:rPr lang="en-GB" altLang="en-US" sz="1400" kern="0" dirty="0" err="1" smtClean="0">
                <a:solidFill>
                  <a:srgbClr val="4C575C"/>
                </a:solidFill>
                <a:latin typeface="Tahoma"/>
                <a:cs typeface="Tahoma"/>
                <a:hlinkClick r:id="rId8"/>
              </a:rPr>
              <a:t>Elena.Trusova</a:t>
            </a:r>
            <a:r>
              <a:rPr lang="en-GB" altLang="en-US" sz="1400" kern="0" dirty="0" smtClean="0">
                <a:solidFill>
                  <a:srgbClr val="4C575C"/>
                </a:solidFill>
                <a:latin typeface="Tahoma"/>
                <a:cs typeface="Tahoma"/>
                <a:hlinkClick r:id="rId8"/>
              </a:rPr>
              <a:t>@</a:t>
            </a:r>
            <a:r>
              <a:rPr lang="en-US" altLang="en-US" sz="1400" kern="0" dirty="0" err="1" smtClean="0">
                <a:solidFill>
                  <a:srgbClr val="4C575C"/>
                </a:solidFill>
                <a:latin typeface="Tahoma"/>
                <a:cs typeface="Tahoma"/>
                <a:hlinkClick r:id="rId8"/>
              </a:rPr>
              <a:t>bclplaw</a:t>
            </a:r>
            <a:r>
              <a:rPr lang="en-GB" altLang="en-US" sz="1400" kern="0" dirty="0" smtClean="0">
                <a:solidFill>
                  <a:srgbClr val="4C575C"/>
                </a:solidFill>
                <a:latin typeface="Tahoma"/>
                <a:cs typeface="Tahoma"/>
                <a:hlinkClick r:id="rId8"/>
              </a:rPr>
              <a:t>.com</a:t>
            </a:r>
            <a:endParaRPr lang="ru-RU" altLang="en-US" sz="1400" u="sng" kern="0" dirty="0">
              <a:solidFill>
                <a:schemeClr val="tx2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552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2400" dirty="0" smtClean="0"/>
              <a:t>Рекомендации – результат длительной работы профессионального сообщества и ФАС России  </a:t>
            </a:r>
            <a:endParaRPr lang="en-GB" altLang="en-US" sz="2400" dirty="0" smtClean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4838" y="1255713"/>
            <a:ext cx="4256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en-US" sz="2400" b="1" kern="0" dirty="0">
                <a:solidFill>
                  <a:srgbClr val="00547C"/>
                </a:solidFill>
                <a:latin typeface="Tahoma" charset="0"/>
                <a:cs typeface="Arial" charset="0"/>
              </a:rPr>
              <a:t>В начале было слово…</a:t>
            </a:r>
            <a:endParaRPr lang="en-GB" altLang="en-US" sz="2400" b="1" kern="0" dirty="0">
              <a:solidFill>
                <a:srgbClr val="00547C"/>
              </a:solidFill>
              <a:latin typeface="Tahoma" charset="0"/>
              <a:cs typeface="Arial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4838" y="1728788"/>
            <a:ext cx="4256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en-US" sz="2400" b="1" dirty="0">
                <a:solidFill>
                  <a:srgbClr val="FA4616"/>
                </a:solidFill>
              </a:rPr>
              <a:t>«быстро»</a:t>
            </a:r>
            <a:endParaRPr lang="en-GB" altLang="en-US" sz="2400" b="1" dirty="0">
              <a:solidFill>
                <a:srgbClr val="FA461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6700" y="2709863"/>
            <a:ext cx="5200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altLang="en-US" sz="2400" b="1" kern="0" dirty="0">
                <a:solidFill>
                  <a:srgbClr val="00547C"/>
                </a:solidFill>
                <a:latin typeface="Tahoma" charset="0"/>
                <a:cs typeface="Arial" charset="0"/>
              </a:rPr>
              <a:t>Вся индустрия </a:t>
            </a:r>
            <a:r>
              <a:rPr lang="ru-RU" altLang="en-US" sz="2400" b="1" kern="0" dirty="0" smtClean="0">
                <a:solidFill>
                  <a:srgbClr val="00547C"/>
                </a:solidFill>
                <a:latin typeface="Tahoma" charset="0"/>
                <a:cs typeface="Arial" charset="0"/>
              </a:rPr>
              <a:t>объединилась</a:t>
            </a:r>
            <a:r>
              <a:rPr lang="ru-RU" altLang="en-US" sz="2400" b="1" kern="0" dirty="0">
                <a:solidFill>
                  <a:srgbClr val="00547C"/>
                </a:solidFill>
                <a:latin typeface="Tahoma" charset="0"/>
                <a:cs typeface="Arial" charset="0"/>
              </a:rPr>
              <a:t>:</a:t>
            </a:r>
            <a:endParaRPr lang="en-GB" altLang="en-US" sz="2400" kern="0" dirty="0">
              <a:solidFill>
                <a:srgbClr val="00547C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319213" y="4233863"/>
            <a:ext cx="35988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65000"/>
              </a:spcBef>
              <a:buClr>
                <a:schemeClr val="folHlink"/>
              </a:buClr>
              <a:buSzPct val="95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533400" indent="-266700" eaLnBrk="0" hangingPunct="0">
              <a:spcBef>
                <a:spcPct val="25000"/>
              </a:spcBef>
              <a:buClr>
                <a:schemeClr val="tx1"/>
              </a:buClr>
              <a:buSzPct val="95000"/>
              <a:buChar char="•"/>
              <a:defRPr sz="2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800100" indent="-266700" eaLnBrk="0" hangingPunct="0">
              <a:spcBef>
                <a:spcPct val="30000"/>
              </a:spcBef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066800" indent="-266700" eaLnBrk="0" hangingPunct="0">
              <a:spcBef>
                <a:spcPct val="30000"/>
              </a:spcBef>
              <a:buClr>
                <a:schemeClr val="tx1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333500" indent="-266700" eaLnBrk="0" hangingPunct="0">
              <a:spcBef>
                <a:spcPct val="30000"/>
              </a:spcBef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1790700" indent="-2667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247900" indent="-2667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2705100" indent="-2667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162300" indent="-2667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/>
              <a:t>&gt;100</a:t>
            </a:r>
            <a:r>
              <a:rPr lang="ru-RU" altLang="en-US" b="1" dirty="0"/>
              <a:t> </a:t>
            </a:r>
            <a:r>
              <a:rPr lang="ru-RU" altLang="en-US" b="1" dirty="0" err="1"/>
              <a:t>фармкомпаний</a:t>
            </a:r>
            <a:endParaRPr lang="ru-RU" altLang="en-US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200" b="1" dirty="0"/>
              <a:t> </a:t>
            </a:r>
            <a:endParaRPr lang="en-GB" altLang="en-US" sz="1800" b="1" dirty="0">
              <a:solidFill>
                <a:srgbClr val="58002A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529" t="74136" r="12903" b="16624"/>
          <a:stretch>
            <a:fillRect/>
          </a:stretch>
        </p:blipFill>
        <p:spPr bwMode="auto">
          <a:xfrm>
            <a:off x="2917825" y="5553075"/>
            <a:ext cx="1934424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574" t="33426" r="33749" b="54720"/>
          <a:stretch>
            <a:fillRect/>
          </a:stretch>
        </p:blipFill>
        <p:spPr bwMode="auto">
          <a:xfrm>
            <a:off x="38100" y="3278188"/>
            <a:ext cx="4868863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32" t="18334" r="55008" b="12519"/>
          <a:stretch/>
        </p:blipFill>
        <p:spPr bwMode="auto">
          <a:xfrm>
            <a:off x="5321597" y="2322512"/>
            <a:ext cx="3631904" cy="4392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2975" y="4894104"/>
            <a:ext cx="389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ИРЯ РАН</a:t>
            </a:r>
            <a:endParaRPr lang="en-GB" dirty="0"/>
          </a:p>
        </p:txBody>
      </p:sp>
      <p:pic>
        <p:nvPicPr>
          <p:cNvPr id="1029" name="Picture 5" descr="Main logo d6ce0707cadd0e4bddf558958779cbcd0deb683b7aa50e8c9673512b93ba8c6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597" y="1255713"/>
            <a:ext cx="2355850" cy="880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4" grpId="0"/>
      <p:bldP spid="21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itle 8"/>
          <p:cNvSpPr>
            <a:spLocks noGrp="1"/>
          </p:cNvSpPr>
          <p:nvPr>
            <p:ph type="title"/>
          </p:nvPr>
        </p:nvSpPr>
        <p:spPr>
          <a:xfrm>
            <a:off x="647700" y="142875"/>
            <a:ext cx="8248650" cy="863600"/>
          </a:xfrm>
        </p:spPr>
        <p:txBody>
          <a:bodyPr/>
          <a:lstStyle/>
          <a:p>
            <a:pPr eaLnBrk="1" hangingPunct="1"/>
            <a:r>
              <a:rPr lang="ru-RU" altLang="en-US" sz="2400" dirty="0" smtClean="0"/>
              <a:t>Разделы Рекомендаций (10)</a:t>
            </a:r>
            <a:endParaRPr lang="en-GB" altLang="en-US" sz="2400" dirty="0" smtClean="0"/>
          </a:p>
        </p:txBody>
      </p:sp>
      <p:sp>
        <p:nvSpPr>
          <p:cNvPr id="87045" name="Oval 44"/>
          <p:cNvSpPr>
            <a:spLocks noChangeArrowheads="1"/>
          </p:cNvSpPr>
          <p:nvPr/>
        </p:nvSpPr>
        <p:spPr bwMode="auto">
          <a:xfrm>
            <a:off x="3360738" y="2676525"/>
            <a:ext cx="2398712" cy="2398713"/>
          </a:xfrm>
          <a:prstGeom prst="ellipse">
            <a:avLst/>
          </a:prstGeom>
          <a:solidFill>
            <a:srgbClr val="E1F0F3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65000"/>
              </a:spcBef>
              <a:buClr>
                <a:schemeClr val="folHlink"/>
              </a:buClr>
              <a:buSzPct val="95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5000"/>
              </a:spcBef>
              <a:buClr>
                <a:schemeClr val="tx1"/>
              </a:buClr>
              <a:buSzPct val="95000"/>
              <a:buChar char="•"/>
              <a:defRPr sz="2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1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47" name="TextBox 1"/>
          <p:cNvSpPr txBox="1">
            <a:spLocks noChangeArrowheads="1"/>
          </p:cNvSpPr>
          <p:nvPr/>
        </p:nvSpPr>
        <p:spPr bwMode="auto">
          <a:xfrm>
            <a:off x="314326" y="1177925"/>
            <a:ext cx="2657474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00"/>
              </a:spcBef>
              <a:spcAft>
                <a:spcPts val="0"/>
              </a:spcAft>
              <a:defRPr/>
            </a:pPr>
            <a:r>
              <a:rPr lang="ru-RU" altLang="zh-CN" sz="2400" dirty="0" smtClean="0">
                <a:solidFill>
                  <a:srgbClr val="FF4612"/>
                </a:solidFill>
                <a:latin typeface="+mn-lt"/>
                <a:ea typeface="SimSun" pitchFamily="2" charset="-122"/>
                <a:cs typeface="+mn-cs"/>
              </a:rPr>
              <a:t>Оскорбительные образы </a:t>
            </a:r>
            <a:endParaRPr lang="en-US" altLang="zh-CN" sz="2400" dirty="0" smtClean="0">
              <a:solidFill>
                <a:srgbClr val="FF4612"/>
              </a:solidFill>
              <a:latin typeface="+mn-lt"/>
              <a:ea typeface="SimSun" pitchFamily="2" charset="-122"/>
              <a:cs typeface="+mn-cs"/>
            </a:endParaRPr>
          </a:p>
          <a:p>
            <a:pPr>
              <a:spcBef>
                <a:spcPts val="400"/>
              </a:spcBef>
              <a:spcAft>
                <a:spcPts val="0"/>
              </a:spcAft>
              <a:defRPr/>
            </a:pPr>
            <a:r>
              <a:rPr lang="ru-RU" altLang="zh-CN" sz="300" b="1" dirty="0">
                <a:solidFill>
                  <a:srgbClr val="FF4612"/>
                </a:solidFill>
                <a:latin typeface="+mn-lt"/>
                <a:ea typeface="SimSun" pitchFamily="2" charset="-122"/>
                <a:cs typeface="+mn-cs"/>
              </a:rPr>
              <a:t/>
            </a:r>
            <a:br>
              <a:rPr lang="ru-RU" altLang="zh-CN" sz="300" b="1" dirty="0">
                <a:solidFill>
                  <a:srgbClr val="FF4612"/>
                </a:solidFill>
                <a:latin typeface="+mn-lt"/>
                <a:ea typeface="SimSun" pitchFamily="2" charset="-122"/>
                <a:cs typeface="+mn-cs"/>
              </a:rPr>
            </a:br>
            <a:endParaRPr lang="en-US" altLang="en-US" sz="900" dirty="0">
              <a:latin typeface="+mn-lt"/>
              <a:cs typeface="+mn-cs"/>
            </a:endParaRPr>
          </a:p>
        </p:txBody>
      </p:sp>
      <p:sp>
        <p:nvSpPr>
          <p:cNvPr id="87056" name="Freeform 324"/>
          <p:cNvSpPr>
            <a:spLocks noChangeAspect="1" noEditPoints="1"/>
          </p:cNvSpPr>
          <p:nvPr/>
        </p:nvSpPr>
        <p:spPr bwMode="auto">
          <a:xfrm>
            <a:off x="3259138" y="3273425"/>
            <a:ext cx="425450" cy="425450"/>
          </a:xfrm>
          <a:custGeom>
            <a:avLst/>
            <a:gdLst>
              <a:gd name="T0" fmla="*/ 2147483647 w 512"/>
              <a:gd name="T1" fmla="*/ 2147483647 h 512"/>
              <a:gd name="T2" fmla="*/ 2147483647 w 512"/>
              <a:gd name="T3" fmla="*/ 2147483647 h 512"/>
              <a:gd name="T4" fmla="*/ 2147483647 w 512"/>
              <a:gd name="T5" fmla="*/ 2147483647 h 512"/>
              <a:gd name="T6" fmla="*/ 2147483647 w 512"/>
              <a:gd name="T7" fmla="*/ 2147483647 h 512"/>
              <a:gd name="T8" fmla="*/ 2147483647 w 512"/>
              <a:gd name="T9" fmla="*/ 2147483647 h 512"/>
              <a:gd name="T10" fmla="*/ 2147483647 w 512"/>
              <a:gd name="T11" fmla="*/ 2147483647 h 512"/>
              <a:gd name="T12" fmla="*/ 2147483647 w 512"/>
              <a:gd name="T13" fmla="*/ 2147483647 h 512"/>
              <a:gd name="T14" fmla="*/ 2147483647 w 512"/>
              <a:gd name="T15" fmla="*/ 2147483647 h 512"/>
              <a:gd name="T16" fmla="*/ 2147483647 w 512"/>
              <a:gd name="T17" fmla="*/ 2147483647 h 512"/>
              <a:gd name="T18" fmla="*/ 2147483647 w 512"/>
              <a:gd name="T19" fmla="*/ 2147483647 h 512"/>
              <a:gd name="T20" fmla="*/ 2147483647 w 512"/>
              <a:gd name="T21" fmla="*/ 2147483647 h 512"/>
              <a:gd name="T22" fmla="*/ 2147483647 w 512"/>
              <a:gd name="T23" fmla="*/ 2147483647 h 512"/>
              <a:gd name="T24" fmla="*/ 2147483647 w 512"/>
              <a:gd name="T25" fmla="*/ 2147483647 h 512"/>
              <a:gd name="T26" fmla="*/ 2147483647 w 512"/>
              <a:gd name="T27" fmla="*/ 2147483647 h 512"/>
              <a:gd name="T28" fmla="*/ 2147483647 w 512"/>
              <a:gd name="T29" fmla="*/ 2147483647 h 512"/>
              <a:gd name="T30" fmla="*/ 2147483647 w 512"/>
              <a:gd name="T31" fmla="*/ 2147483647 h 512"/>
              <a:gd name="T32" fmla="*/ 2147483647 w 512"/>
              <a:gd name="T33" fmla="*/ 2147483647 h 512"/>
              <a:gd name="T34" fmla="*/ 2147483647 w 512"/>
              <a:gd name="T35" fmla="*/ 2147483647 h 512"/>
              <a:gd name="T36" fmla="*/ 2147483647 w 512"/>
              <a:gd name="T37" fmla="*/ 2147483647 h 512"/>
              <a:gd name="T38" fmla="*/ 0 w 512"/>
              <a:gd name="T39" fmla="*/ 2147483647 h 512"/>
              <a:gd name="T40" fmla="*/ 2147483647 w 512"/>
              <a:gd name="T41" fmla="*/ 0 h 512"/>
              <a:gd name="T42" fmla="*/ 2147483647 w 512"/>
              <a:gd name="T43" fmla="*/ 2147483647 h 512"/>
              <a:gd name="T44" fmla="*/ 2147483647 w 512"/>
              <a:gd name="T45" fmla="*/ 2147483647 h 512"/>
              <a:gd name="T46" fmla="*/ 2147483647 w 512"/>
              <a:gd name="T47" fmla="*/ 2147483647 h 512"/>
              <a:gd name="T48" fmla="*/ 2147483647 w 512"/>
              <a:gd name="T49" fmla="*/ 2147483647 h 512"/>
              <a:gd name="T50" fmla="*/ 2147483647 w 512"/>
              <a:gd name="T51" fmla="*/ 2147483647 h 512"/>
              <a:gd name="T52" fmla="*/ 2147483647 w 512"/>
              <a:gd name="T53" fmla="*/ 2147483647 h 512"/>
              <a:gd name="T54" fmla="*/ 2147483647 w 512"/>
              <a:gd name="T55" fmla="*/ 2147483647 h 512"/>
              <a:gd name="T56" fmla="*/ 2147483647 w 512"/>
              <a:gd name="T57" fmla="*/ 2147483647 h 512"/>
              <a:gd name="T58" fmla="*/ 2147483647 w 512"/>
              <a:gd name="T59" fmla="*/ 2147483647 h 512"/>
              <a:gd name="T60" fmla="*/ 2147483647 w 512"/>
              <a:gd name="T61" fmla="*/ 2147483647 h 512"/>
              <a:gd name="T62" fmla="*/ 2147483647 w 512"/>
              <a:gd name="T63" fmla="*/ 2147483647 h 512"/>
              <a:gd name="T64" fmla="*/ 2147483647 w 512"/>
              <a:gd name="T65" fmla="*/ 2147483647 h 512"/>
              <a:gd name="T66" fmla="*/ 2147483647 w 512"/>
              <a:gd name="T67" fmla="*/ 2147483647 h 512"/>
              <a:gd name="T68" fmla="*/ 2147483647 w 512"/>
              <a:gd name="T69" fmla="*/ 2147483647 h 512"/>
              <a:gd name="T70" fmla="*/ 2147483647 w 512"/>
              <a:gd name="T71" fmla="*/ 2147483647 h 512"/>
              <a:gd name="T72" fmla="*/ 2147483647 w 512"/>
              <a:gd name="T73" fmla="*/ 2147483647 h 512"/>
              <a:gd name="T74" fmla="*/ 2147483647 w 512"/>
              <a:gd name="T75" fmla="*/ 2147483647 h 512"/>
              <a:gd name="T76" fmla="*/ 2147483647 w 512"/>
              <a:gd name="T77" fmla="*/ 2147483647 h 512"/>
              <a:gd name="T78" fmla="*/ 2147483647 w 512"/>
              <a:gd name="T79" fmla="*/ 2147483647 h 512"/>
              <a:gd name="T80" fmla="*/ 2147483647 w 512"/>
              <a:gd name="T81" fmla="*/ 2147483647 h 512"/>
              <a:gd name="T82" fmla="*/ 2147483647 w 512"/>
              <a:gd name="T83" fmla="*/ 2147483647 h 512"/>
              <a:gd name="T84" fmla="*/ 2147483647 w 512"/>
              <a:gd name="T85" fmla="*/ 2147483647 h 512"/>
              <a:gd name="T86" fmla="*/ 2147483647 w 512"/>
              <a:gd name="T87" fmla="*/ 2147483647 h 512"/>
              <a:gd name="T88" fmla="*/ 2147483647 w 512"/>
              <a:gd name="T89" fmla="*/ 2147483647 h 512"/>
              <a:gd name="T90" fmla="*/ 2147483647 w 512"/>
              <a:gd name="T91" fmla="*/ 2147483647 h 512"/>
              <a:gd name="T92" fmla="*/ 2147483647 w 512"/>
              <a:gd name="T93" fmla="*/ 2147483647 h 512"/>
              <a:gd name="T94" fmla="*/ 2147483647 w 512"/>
              <a:gd name="T95" fmla="*/ 2147483647 h 512"/>
              <a:gd name="T96" fmla="*/ 2147483647 w 512"/>
              <a:gd name="T97" fmla="*/ 2147483647 h 512"/>
              <a:gd name="T98" fmla="*/ 2147483647 w 512"/>
              <a:gd name="T99" fmla="*/ 2147483647 h 512"/>
              <a:gd name="T100" fmla="*/ 2147483647 w 512"/>
              <a:gd name="T101" fmla="*/ 2147483647 h 5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12" h="512">
                <a:moveTo>
                  <a:pt x="264" y="120"/>
                </a:moveTo>
                <a:cubicBezTo>
                  <a:pt x="343" y="151"/>
                  <a:pt x="343" y="151"/>
                  <a:pt x="343" y="151"/>
                </a:cubicBezTo>
                <a:cubicBezTo>
                  <a:pt x="341" y="156"/>
                  <a:pt x="341" y="156"/>
                  <a:pt x="341" y="156"/>
                </a:cubicBezTo>
                <a:cubicBezTo>
                  <a:pt x="331" y="161"/>
                  <a:pt x="331" y="161"/>
                  <a:pt x="331" y="161"/>
                </a:cubicBezTo>
                <a:cubicBezTo>
                  <a:pt x="329" y="162"/>
                  <a:pt x="327" y="164"/>
                  <a:pt x="326" y="167"/>
                </a:cubicBezTo>
                <a:cubicBezTo>
                  <a:pt x="291" y="256"/>
                  <a:pt x="291" y="256"/>
                  <a:pt x="291" y="256"/>
                </a:cubicBezTo>
                <a:cubicBezTo>
                  <a:pt x="290" y="261"/>
                  <a:pt x="291" y="266"/>
                  <a:pt x="294" y="268"/>
                </a:cubicBezTo>
                <a:cubicBezTo>
                  <a:pt x="315" y="285"/>
                  <a:pt x="315" y="285"/>
                  <a:pt x="315" y="285"/>
                </a:cubicBezTo>
                <a:cubicBezTo>
                  <a:pt x="306" y="308"/>
                  <a:pt x="306" y="308"/>
                  <a:pt x="306" y="308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5" y="239"/>
                  <a:pt x="195" y="239"/>
                  <a:pt x="195" y="239"/>
                </a:cubicBezTo>
                <a:cubicBezTo>
                  <a:pt x="221" y="240"/>
                  <a:pt x="221" y="240"/>
                  <a:pt x="221" y="240"/>
                </a:cubicBezTo>
                <a:cubicBezTo>
                  <a:pt x="226" y="241"/>
                  <a:pt x="230" y="238"/>
                  <a:pt x="232" y="233"/>
                </a:cubicBezTo>
                <a:cubicBezTo>
                  <a:pt x="266" y="144"/>
                  <a:pt x="266" y="144"/>
                  <a:pt x="266" y="144"/>
                </a:cubicBezTo>
                <a:cubicBezTo>
                  <a:pt x="267" y="141"/>
                  <a:pt x="267" y="138"/>
                  <a:pt x="266" y="136"/>
                </a:cubicBezTo>
                <a:cubicBezTo>
                  <a:pt x="261" y="126"/>
                  <a:pt x="261" y="126"/>
                  <a:pt x="261" y="126"/>
                </a:cubicBezTo>
                <a:lnTo>
                  <a:pt x="264" y="120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61" y="134"/>
                </a:moveTo>
                <a:cubicBezTo>
                  <a:pt x="261" y="96"/>
                  <a:pt x="261" y="96"/>
                  <a:pt x="261" y="96"/>
                </a:cubicBezTo>
                <a:cubicBezTo>
                  <a:pt x="256" y="94"/>
                  <a:pt x="250" y="97"/>
                  <a:pt x="247" y="102"/>
                </a:cubicBezTo>
                <a:cubicBezTo>
                  <a:pt x="240" y="122"/>
                  <a:pt x="240" y="122"/>
                  <a:pt x="240" y="122"/>
                </a:cubicBezTo>
                <a:cubicBezTo>
                  <a:pt x="239" y="125"/>
                  <a:pt x="239" y="128"/>
                  <a:pt x="240" y="131"/>
                </a:cubicBezTo>
                <a:cubicBezTo>
                  <a:pt x="244" y="140"/>
                  <a:pt x="244" y="140"/>
                  <a:pt x="244" y="140"/>
                </a:cubicBezTo>
                <a:cubicBezTo>
                  <a:pt x="214" y="219"/>
                  <a:pt x="214" y="219"/>
                  <a:pt x="214" y="219"/>
                </a:cubicBezTo>
                <a:cubicBezTo>
                  <a:pt x="188" y="218"/>
                  <a:pt x="188" y="218"/>
                  <a:pt x="188" y="218"/>
                </a:cubicBezTo>
                <a:cubicBezTo>
                  <a:pt x="184" y="217"/>
                  <a:pt x="180" y="220"/>
                  <a:pt x="178" y="224"/>
                </a:cubicBezTo>
                <a:cubicBezTo>
                  <a:pt x="163" y="264"/>
                  <a:pt x="163" y="264"/>
                  <a:pt x="163" y="264"/>
                </a:cubicBezTo>
                <a:cubicBezTo>
                  <a:pt x="162" y="267"/>
                  <a:pt x="162" y="270"/>
                  <a:pt x="163" y="272"/>
                </a:cubicBezTo>
                <a:cubicBezTo>
                  <a:pt x="164" y="275"/>
                  <a:pt x="166" y="277"/>
                  <a:pt x="169" y="278"/>
                </a:cubicBezTo>
                <a:cubicBezTo>
                  <a:pt x="229" y="301"/>
                  <a:pt x="229" y="301"/>
                  <a:pt x="229" y="301"/>
                </a:cubicBezTo>
                <a:cubicBezTo>
                  <a:pt x="194" y="391"/>
                  <a:pt x="194" y="391"/>
                  <a:pt x="194" y="391"/>
                </a:cubicBezTo>
                <a:cubicBezTo>
                  <a:pt x="192" y="396"/>
                  <a:pt x="195" y="402"/>
                  <a:pt x="200" y="404"/>
                </a:cubicBezTo>
                <a:cubicBezTo>
                  <a:pt x="202" y="405"/>
                  <a:pt x="203" y="405"/>
                  <a:pt x="204" y="405"/>
                </a:cubicBezTo>
                <a:cubicBezTo>
                  <a:pt x="208" y="405"/>
                  <a:pt x="212" y="402"/>
                  <a:pt x="214" y="398"/>
                </a:cubicBezTo>
                <a:cubicBezTo>
                  <a:pt x="248" y="308"/>
                  <a:pt x="248" y="308"/>
                  <a:pt x="248" y="308"/>
                </a:cubicBezTo>
                <a:cubicBezTo>
                  <a:pt x="308" y="331"/>
                  <a:pt x="308" y="331"/>
                  <a:pt x="308" y="331"/>
                </a:cubicBezTo>
                <a:cubicBezTo>
                  <a:pt x="309" y="332"/>
                  <a:pt x="311" y="332"/>
                  <a:pt x="312" y="332"/>
                </a:cubicBezTo>
                <a:cubicBezTo>
                  <a:pt x="316" y="332"/>
                  <a:pt x="320" y="329"/>
                  <a:pt x="322" y="325"/>
                </a:cubicBezTo>
                <a:cubicBezTo>
                  <a:pt x="337" y="285"/>
                  <a:pt x="337" y="285"/>
                  <a:pt x="337" y="285"/>
                </a:cubicBezTo>
                <a:cubicBezTo>
                  <a:pt x="339" y="281"/>
                  <a:pt x="338" y="276"/>
                  <a:pt x="334" y="273"/>
                </a:cubicBezTo>
                <a:cubicBezTo>
                  <a:pt x="314" y="257"/>
                  <a:pt x="314" y="257"/>
                  <a:pt x="314" y="257"/>
                </a:cubicBezTo>
                <a:cubicBezTo>
                  <a:pt x="344" y="178"/>
                  <a:pt x="344" y="178"/>
                  <a:pt x="344" y="178"/>
                </a:cubicBezTo>
                <a:cubicBezTo>
                  <a:pt x="354" y="174"/>
                  <a:pt x="354" y="174"/>
                  <a:pt x="354" y="174"/>
                </a:cubicBezTo>
                <a:cubicBezTo>
                  <a:pt x="356" y="173"/>
                  <a:pt x="358" y="171"/>
                  <a:pt x="359" y="168"/>
                </a:cubicBezTo>
                <a:cubicBezTo>
                  <a:pt x="367" y="148"/>
                  <a:pt x="367" y="148"/>
                  <a:pt x="367" y="148"/>
                </a:cubicBezTo>
                <a:cubicBezTo>
                  <a:pt x="369" y="143"/>
                  <a:pt x="366" y="137"/>
                  <a:pt x="361" y="134"/>
                </a:cubicBezTo>
                <a:close/>
              </a:path>
            </a:pathLst>
          </a:custGeom>
          <a:solidFill>
            <a:srgbClr val="00547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059" name="Rounded Rectangle 9"/>
          <p:cNvSpPr>
            <a:spLocks noChangeArrowheads="1"/>
          </p:cNvSpPr>
          <p:nvPr/>
        </p:nvSpPr>
        <p:spPr bwMode="auto">
          <a:xfrm>
            <a:off x="257175" y="1120776"/>
            <a:ext cx="2619376" cy="1284286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4C575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65000"/>
              </a:spcBef>
              <a:buClr>
                <a:schemeClr val="folHlink"/>
              </a:buClr>
              <a:buSzPct val="95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5000"/>
              </a:spcBef>
              <a:buClr>
                <a:schemeClr val="tx1"/>
              </a:buClr>
              <a:buSzPct val="95000"/>
              <a:buChar char="•"/>
              <a:defRPr sz="2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1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cxnSp>
        <p:nvCxnSpPr>
          <p:cNvPr id="54272" name="Straight Connector 54271"/>
          <p:cNvCxnSpPr/>
          <p:nvPr/>
        </p:nvCxnSpPr>
        <p:spPr bwMode="auto">
          <a:xfrm>
            <a:off x="5942013" y="3814763"/>
            <a:ext cx="144462" cy="0"/>
          </a:xfrm>
          <a:prstGeom prst="line">
            <a:avLst/>
          </a:prstGeom>
          <a:ln w="12700" cmpd="sng">
            <a:prstDash val="dash"/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8" name="Freeform 324"/>
          <p:cNvSpPr>
            <a:spLocks noChangeAspect="1" noEditPoints="1"/>
          </p:cNvSpPr>
          <p:nvPr/>
        </p:nvSpPr>
        <p:spPr bwMode="auto">
          <a:xfrm>
            <a:off x="3657601" y="2756693"/>
            <a:ext cx="425450" cy="425450"/>
          </a:xfrm>
          <a:custGeom>
            <a:avLst/>
            <a:gdLst>
              <a:gd name="T0" fmla="*/ 2147483647 w 512"/>
              <a:gd name="T1" fmla="*/ 2147483647 h 512"/>
              <a:gd name="T2" fmla="*/ 2147483647 w 512"/>
              <a:gd name="T3" fmla="*/ 2147483647 h 512"/>
              <a:gd name="T4" fmla="*/ 2147483647 w 512"/>
              <a:gd name="T5" fmla="*/ 2147483647 h 512"/>
              <a:gd name="T6" fmla="*/ 2147483647 w 512"/>
              <a:gd name="T7" fmla="*/ 2147483647 h 512"/>
              <a:gd name="T8" fmla="*/ 2147483647 w 512"/>
              <a:gd name="T9" fmla="*/ 2147483647 h 512"/>
              <a:gd name="T10" fmla="*/ 2147483647 w 512"/>
              <a:gd name="T11" fmla="*/ 2147483647 h 512"/>
              <a:gd name="T12" fmla="*/ 2147483647 w 512"/>
              <a:gd name="T13" fmla="*/ 2147483647 h 512"/>
              <a:gd name="T14" fmla="*/ 2147483647 w 512"/>
              <a:gd name="T15" fmla="*/ 2147483647 h 512"/>
              <a:gd name="T16" fmla="*/ 2147483647 w 512"/>
              <a:gd name="T17" fmla="*/ 2147483647 h 512"/>
              <a:gd name="T18" fmla="*/ 2147483647 w 512"/>
              <a:gd name="T19" fmla="*/ 2147483647 h 512"/>
              <a:gd name="T20" fmla="*/ 2147483647 w 512"/>
              <a:gd name="T21" fmla="*/ 2147483647 h 512"/>
              <a:gd name="T22" fmla="*/ 2147483647 w 512"/>
              <a:gd name="T23" fmla="*/ 2147483647 h 512"/>
              <a:gd name="T24" fmla="*/ 2147483647 w 512"/>
              <a:gd name="T25" fmla="*/ 2147483647 h 512"/>
              <a:gd name="T26" fmla="*/ 2147483647 w 512"/>
              <a:gd name="T27" fmla="*/ 2147483647 h 512"/>
              <a:gd name="T28" fmla="*/ 2147483647 w 512"/>
              <a:gd name="T29" fmla="*/ 2147483647 h 512"/>
              <a:gd name="T30" fmla="*/ 2147483647 w 512"/>
              <a:gd name="T31" fmla="*/ 2147483647 h 512"/>
              <a:gd name="T32" fmla="*/ 2147483647 w 512"/>
              <a:gd name="T33" fmla="*/ 2147483647 h 512"/>
              <a:gd name="T34" fmla="*/ 2147483647 w 512"/>
              <a:gd name="T35" fmla="*/ 2147483647 h 512"/>
              <a:gd name="T36" fmla="*/ 2147483647 w 512"/>
              <a:gd name="T37" fmla="*/ 2147483647 h 512"/>
              <a:gd name="T38" fmla="*/ 0 w 512"/>
              <a:gd name="T39" fmla="*/ 2147483647 h 512"/>
              <a:gd name="T40" fmla="*/ 2147483647 w 512"/>
              <a:gd name="T41" fmla="*/ 0 h 512"/>
              <a:gd name="T42" fmla="*/ 2147483647 w 512"/>
              <a:gd name="T43" fmla="*/ 2147483647 h 512"/>
              <a:gd name="T44" fmla="*/ 2147483647 w 512"/>
              <a:gd name="T45" fmla="*/ 2147483647 h 512"/>
              <a:gd name="T46" fmla="*/ 2147483647 w 512"/>
              <a:gd name="T47" fmla="*/ 2147483647 h 512"/>
              <a:gd name="T48" fmla="*/ 2147483647 w 512"/>
              <a:gd name="T49" fmla="*/ 2147483647 h 512"/>
              <a:gd name="T50" fmla="*/ 2147483647 w 512"/>
              <a:gd name="T51" fmla="*/ 2147483647 h 512"/>
              <a:gd name="T52" fmla="*/ 2147483647 w 512"/>
              <a:gd name="T53" fmla="*/ 2147483647 h 512"/>
              <a:gd name="T54" fmla="*/ 2147483647 w 512"/>
              <a:gd name="T55" fmla="*/ 2147483647 h 512"/>
              <a:gd name="T56" fmla="*/ 2147483647 w 512"/>
              <a:gd name="T57" fmla="*/ 2147483647 h 512"/>
              <a:gd name="T58" fmla="*/ 2147483647 w 512"/>
              <a:gd name="T59" fmla="*/ 2147483647 h 512"/>
              <a:gd name="T60" fmla="*/ 2147483647 w 512"/>
              <a:gd name="T61" fmla="*/ 2147483647 h 512"/>
              <a:gd name="T62" fmla="*/ 2147483647 w 512"/>
              <a:gd name="T63" fmla="*/ 2147483647 h 512"/>
              <a:gd name="T64" fmla="*/ 2147483647 w 512"/>
              <a:gd name="T65" fmla="*/ 2147483647 h 512"/>
              <a:gd name="T66" fmla="*/ 2147483647 w 512"/>
              <a:gd name="T67" fmla="*/ 2147483647 h 512"/>
              <a:gd name="T68" fmla="*/ 2147483647 w 512"/>
              <a:gd name="T69" fmla="*/ 2147483647 h 512"/>
              <a:gd name="T70" fmla="*/ 2147483647 w 512"/>
              <a:gd name="T71" fmla="*/ 2147483647 h 512"/>
              <a:gd name="T72" fmla="*/ 2147483647 w 512"/>
              <a:gd name="T73" fmla="*/ 2147483647 h 512"/>
              <a:gd name="T74" fmla="*/ 2147483647 w 512"/>
              <a:gd name="T75" fmla="*/ 2147483647 h 512"/>
              <a:gd name="T76" fmla="*/ 2147483647 w 512"/>
              <a:gd name="T77" fmla="*/ 2147483647 h 512"/>
              <a:gd name="T78" fmla="*/ 2147483647 w 512"/>
              <a:gd name="T79" fmla="*/ 2147483647 h 512"/>
              <a:gd name="T80" fmla="*/ 2147483647 w 512"/>
              <a:gd name="T81" fmla="*/ 2147483647 h 512"/>
              <a:gd name="T82" fmla="*/ 2147483647 w 512"/>
              <a:gd name="T83" fmla="*/ 2147483647 h 512"/>
              <a:gd name="T84" fmla="*/ 2147483647 w 512"/>
              <a:gd name="T85" fmla="*/ 2147483647 h 512"/>
              <a:gd name="T86" fmla="*/ 2147483647 w 512"/>
              <a:gd name="T87" fmla="*/ 2147483647 h 512"/>
              <a:gd name="T88" fmla="*/ 2147483647 w 512"/>
              <a:gd name="T89" fmla="*/ 2147483647 h 512"/>
              <a:gd name="T90" fmla="*/ 2147483647 w 512"/>
              <a:gd name="T91" fmla="*/ 2147483647 h 512"/>
              <a:gd name="T92" fmla="*/ 2147483647 w 512"/>
              <a:gd name="T93" fmla="*/ 2147483647 h 512"/>
              <a:gd name="T94" fmla="*/ 2147483647 w 512"/>
              <a:gd name="T95" fmla="*/ 2147483647 h 512"/>
              <a:gd name="T96" fmla="*/ 2147483647 w 512"/>
              <a:gd name="T97" fmla="*/ 2147483647 h 512"/>
              <a:gd name="T98" fmla="*/ 2147483647 w 512"/>
              <a:gd name="T99" fmla="*/ 2147483647 h 512"/>
              <a:gd name="T100" fmla="*/ 2147483647 w 512"/>
              <a:gd name="T101" fmla="*/ 2147483647 h 5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12" h="512">
                <a:moveTo>
                  <a:pt x="264" y="120"/>
                </a:moveTo>
                <a:cubicBezTo>
                  <a:pt x="343" y="151"/>
                  <a:pt x="343" y="151"/>
                  <a:pt x="343" y="151"/>
                </a:cubicBezTo>
                <a:cubicBezTo>
                  <a:pt x="341" y="156"/>
                  <a:pt x="341" y="156"/>
                  <a:pt x="341" y="156"/>
                </a:cubicBezTo>
                <a:cubicBezTo>
                  <a:pt x="331" y="161"/>
                  <a:pt x="331" y="161"/>
                  <a:pt x="331" y="161"/>
                </a:cubicBezTo>
                <a:cubicBezTo>
                  <a:pt x="329" y="162"/>
                  <a:pt x="327" y="164"/>
                  <a:pt x="326" y="167"/>
                </a:cubicBezTo>
                <a:cubicBezTo>
                  <a:pt x="291" y="256"/>
                  <a:pt x="291" y="256"/>
                  <a:pt x="291" y="256"/>
                </a:cubicBezTo>
                <a:cubicBezTo>
                  <a:pt x="290" y="261"/>
                  <a:pt x="291" y="266"/>
                  <a:pt x="294" y="268"/>
                </a:cubicBezTo>
                <a:cubicBezTo>
                  <a:pt x="315" y="285"/>
                  <a:pt x="315" y="285"/>
                  <a:pt x="315" y="285"/>
                </a:cubicBezTo>
                <a:cubicBezTo>
                  <a:pt x="306" y="308"/>
                  <a:pt x="306" y="308"/>
                  <a:pt x="306" y="308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5" y="239"/>
                  <a:pt x="195" y="239"/>
                  <a:pt x="195" y="239"/>
                </a:cubicBezTo>
                <a:cubicBezTo>
                  <a:pt x="221" y="240"/>
                  <a:pt x="221" y="240"/>
                  <a:pt x="221" y="240"/>
                </a:cubicBezTo>
                <a:cubicBezTo>
                  <a:pt x="226" y="241"/>
                  <a:pt x="230" y="238"/>
                  <a:pt x="232" y="233"/>
                </a:cubicBezTo>
                <a:cubicBezTo>
                  <a:pt x="266" y="144"/>
                  <a:pt x="266" y="144"/>
                  <a:pt x="266" y="144"/>
                </a:cubicBezTo>
                <a:cubicBezTo>
                  <a:pt x="267" y="141"/>
                  <a:pt x="267" y="138"/>
                  <a:pt x="266" y="136"/>
                </a:cubicBezTo>
                <a:cubicBezTo>
                  <a:pt x="261" y="126"/>
                  <a:pt x="261" y="126"/>
                  <a:pt x="261" y="126"/>
                </a:cubicBezTo>
                <a:lnTo>
                  <a:pt x="264" y="120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61" y="134"/>
                </a:moveTo>
                <a:cubicBezTo>
                  <a:pt x="261" y="96"/>
                  <a:pt x="261" y="96"/>
                  <a:pt x="261" y="96"/>
                </a:cubicBezTo>
                <a:cubicBezTo>
                  <a:pt x="256" y="94"/>
                  <a:pt x="250" y="97"/>
                  <a:pt x="247" y="102"/>
                </a:cubicBezTo>
                <a:cubicBezTo>
                  <a:pt x="240" y="122"/>
                  <a:pt x="240" y="122"/>
                  <a:pt x="240" y="122"/>
                </a:cubicBezTo>
                <a:cubicBezTo>
                  <a:pt x="239" y="125"/>
                  <a:pt x="239" y="128"/>
                  <a:pt x="240" y="131"/>
                </a:cubicBezTo>
                <a:cubicBezTo>
                  <a:pt x="244" y="140"/>
                  <a:pt x="244" y="140"/>
                  <a:pt x="244" y="140"/>
                </a:cubicBezTo>
                <a:cubicBezTo>
                  <a:pt x="214" y="219"/>
                  <a:pt x="214" y="219"/>
                  <a:pt x="214" y="219"/>
                </a:cubicBezTo>
                <a:cubicBezTo>
                  <a:pt x="188" y="218"/>
                  <a:pt x="188" y="218"/>
                  <a:pt x="188" y="218"/>
                </a:cubicBezTo>
                <a:cubicBezTo>
                  <a:pt x="184" y="217"/>
                  <a:pt x="180" y="220"/>
                  <a:pt x="178" y="224"/>
                </a:cubicBezTo>
                <a:cubicBezTo>
                  <a:pt x="163" y="264"/>
                  <a:pt x="163" y="264"/>
                  <a:pt x="163" y="264"/>
                </a:cubicBezTo>
                <a:cubicBezTo>
                  <a:pt x="162" y="267"/>
                  <a:pt x="162" y="270"/>
                  <a:pt x="163" y="272"/>
                </a:cubicBezTo>
                <a:cubicBezTo>
                  <a:pt x="164" y="275"/>
                  <a:pt x="166" y="277"/>
                  <a:pt x="169" y="278"/>
                </a:cubicBezTo>
                <a:cubicBezTo>
                  <a:pt x="229" y="301"/>
                  <a:pt x="229" y="301"/>
                  <a:pt x="229" y="301"/>
                </a:cubicBezTo>
                <a:cubicBezTo>
                  <a:pt x="194" y="391"/>
                  <a:pt x="194" y="391"/>
                  <a:pt x="194" y="391"/>
                </a:cubicBezTo>
                <a:cubicBezTo>
                  <a:pt x="192" y="396"/>
                  <a:pt x="195" y="402"/>
                  <a:pt x="200" y="404"/>
                </a:cubicBezTo>
                <a:cubicBezTo>
                  <a:pt x="202" y="405"/>
                  <a:pt x="203" y="405"/>
                  <a:pt x="204" y="405"/>
                </a:cubicBezTo>
                <a:cubicBezTo>
                  <a:pt x="208" y="405"/>
                  <a:pt x="212" y="402"/>
                  <a:pt x="214" y="398"/>
                </a:cubicBezTo>
                <a:cubicBezTo>
                  <a:pt x="248" y="308"/>
                  <a:pt x="248" y="308"/>
                  <a:pt x="248" y="308"/>
                </a:cubicBezTo>
                <a:cubicBezTo>
                  <a:pt x="308" y="331"/>
                  <a:pt x="308" y="331"/>
                  <a:pt x="308" y="331"/>
                </a:cubicBezTo>
                <a:cubicBezTo>
                  <a:pt x="309" y="332"/>
                  <a:pt x="311" y="332"/>
                  <a:pt x="312" y="332"/>
                </a:cubicBezTo>
                <a:cubicBezTo>
                  <a:pt x="316" y="332"/>
                  <a:pt x="320" y="329"/>
                  <a:pt x="322" y="325"/>
                </a:cubicBezTo>
                <a:cubicBezTo>
                  <a:pt x="337" y="285"/>
                  <a:pt x="337" y="285"/>
                  <a:pt x="337" y="285"/>
                </a:cubicBezTo>
                <a:cubicBezTo>
                  <a:pt x="339" y="281"/>
                  <a:pt x="338" y="276"/>
                  <a:pt x="334" y="273"/>
                </a:cubicBezTo>
                <a:cubicBezTo>
                  <a:pt x="314" y="257"/>
                  <a:pt x="314" y="257"/>
                  <a:pt x="314" y="257"/>
                </a:cubicBezTo>
                <a:cubicBezTo>
                  <a:pt x="344" y="178"/>
                  <a:pt x="344" y="178"/>
                  <a:pt x="344" y="178"/>
                </a:cubicBezTo>
                <a:cubicBezTo>
                  <a:pt x="354" y="174"/>
                  <a:pt x="354" y="174"/>
                  <a:pt x="354" y="174"/>
                </a:cubicBezTo>
                <a:cubicBezTo>
                  <a:pt x="356" y="173"/>
                  <a:pt x="358" y="171"/>
                  <a:pt x="359" y="168"/>
                </a:cubicBezTo>
                <a:cubicBezTo>
                  <a:pt x="367" y="148"/>
                  <a:pt x="367" y="148"/>
                  <a:pt x="367" y="148"/>
                </a:cubicBezTo>
                <a:cubicBezTo>
                  <a:pt x="369" y="143"/>
                  <a:pt x="366" y="137"/>
                  <a:pt x="361" y="134"/>
                </a:cubicBezTo>
                <a:close/>
              </a:path>
            </a:pathLst>
          </a:custGeom>
          <a:solidFill>
            <a:srgbClr val="00547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Freeform 324"/>
          <p:cNvSpPr>
            <a:spLocks noChangeAspect="1" noEditPoints="1"/>
          </p:cNvSpPr>
          <p:nvPr/>
        </p:nvSpPr>
        <p:spPr bwMode="auto">
          <a:xfrm>
            <a:off x="3570288" y="4586685"/>
            <a:ext cx="425450" cy="425450"/>
          </a:xfrm>
          <a:custGeom>
            <a:avLst/>
            <a:gdLst>
              <a:gd name="T0" fmla="*/ 2147483647 w 512"/>
              <a:gd name="T1" fmla="*/ 2147483647 h 512"/>
              <a:gd name="T2" fmla="*/ 2147483647 w 512"/>
              <a:gd name="T3" fmla="*/ 2147483647 h 512"/>
              <a:gd name="T4" fmla="*/ 2147483647 w 512"/>
              <a:gd name="T5" fmla="*/ 2147483647 h 512"/>
              <a:gd name="T6" fmla="*/ 2147483647 w 512"/>
              <a:gd name="T7" fmla="*/ 2147483647 h 512"/>
              <a:gd name="T8" fmla="*/ 2147483647 w 512"/>
              <a:gd name="T9" fmla="*/ 2147483647 h 512"/>
              <a:gd name="T10" fmla="*/ 2147483647 w 512"/>
              <a:gd name="T11" fmla="*/ 2147483647 h 512"/>
              <a:gd name="T12" fmla="*/ 2147483647 w 512"/>
              <a:gd name="T13" fmla="*/ 2147483647 h 512"/>
              <a:gd name="T14" fmla="*/ 2147483647 w 512"/>
              <a:gd name="T15" fmla="*/ 2147483647 h 512"/>
              <a:gd name="T16" fmla="*/ 2147483647 w 512"/>
              <a:gd name="T17" fmla="*/ 2147483647 h 512"/>
              <a:gd name="T18" fmla="*/ 2147483647 w 512"/>
              <a:gd name="T19" fmla="*/ 2147483647 h 512"/>
              <a:gd name="T20" fmla="*/ 2147483647 w 512"/>
              <a:gd name="T21" fmla="*/ 2147483647 h 512"/>
              <a:gd name="T22" fmla="*/ 2147483647 w 512"/>
              <a:gd name="T23" fmla="*/ 2147483647 h 512"/>
              <a:gd name="T24" fmla="*/ 2147483647 w 512"/>
              <a:gd name="T25" fmla="*/ 2147483647 h 512"/>
              <a:gd name="T26" fmla="*/ 2147483647 w 512"/>
              <a:gd name="T27" fmla="*/ 2147483647 h 512"/>
              <a:gd name="T28" fmla="*/ 2147483647 w 512"/>
              <a:gd name="T29" fmla="*/ 2147483647 h 512"/>
              <a:gd name="T30" fmla="*/ 2147483647 w 512"/>
              <a:gd name="T31" fmla="*/ 2147483647 h 512"/>
              <a:gd name="T32" fmla="*/ 2147483647 w 512"/>
              <a:gd name="T33" fmla="*/ 2147483647 h 512"/>
              <a:gd name="T34" fmla="*/ 2147483647 w 512"/>
              <a:gd name="T35" fmla="*/ 2147483647 h 512"/>
              <a:gd name="T36" fmla="*/ 2147483647 w 512"/>
              <a:gd name="T37" fmla="*/ 2147483647 h 512"/>
              <a:gd name="T38" fmla="*/ 0 w 512"/>
              <a:gd name="T39" fmla="*/ 2147483647 h 512"/>
              <a:gd name="T40" fmla="*/ 2147483647 w 512"/>
              <a:gd name="T41" fmla="*/ 0 h 512"/>
              <a:gd name="T42" fmla="*/ 2147483647 w 512"/>
              <a:gd name="T43" fmla="*/ 2147483647 h 512"/>
              <a:gd name="T44" fmla="*/ 2147483647 w 512"/>
              <a:gd name="T45" fmla="*/ 2147483647 h 512"/>
              <a:gd name="T46" fmla="*/ 2147483647 w 512"/>
              <a:gd name="T47" fmla="*/ 2147483647 h 512"/>
              <a:gd name="T48" fmla="*/ 2147483647 w 512"/>
              <a:gd name="T49" fmla="*/ 2147483647 h 512"/>
              <a:gd name="T50" fmla="*/ 2147483647 w 512"/>
              <a:gd name="T51" fmla="*/ 2147483647 h 512"/>
              <a:gd name="T52" fmla="*/ 2147483647 w 512"/>
              <a:gd name="T53" fmla="*/ 2147483647 h 512"/>
              <a:gd name="T54" fmla="*/ 2147483647 w 512"/>
              <a:gd name="T55" fmla="*/ 2147483647 h 512"/>
              <a:gd name="T56" fmla="*/ 2147483647 w 512"/>
              <a:gd name="T57" fmla="*/ 2147483647 h 512"/>
              <a:gd name="T58" fmla="*/ 2147483647 w 512"/>
              <a:gd name="T59" fmla="*/ 2147483647 h 512"/>
              <a:gd name="T60" fmla="*/ 2147483647 w 512"/>
              <a:gd name="T61" fmla="*/ 2147483647 h 512"/>
              <a:gd name="T62" fmla="*/ 2147483647 w 512"/>
              <a:gd name="T63" fmla="*/ 2147483647 h 512"/>
              <a:gd name="T64" fmla="*/ 2147483647 w 512"/>
              <a:gd name="T65" fmla="*/ 2147483647 h 512"/>
              <a:gd name="T66" fmla="*/ 2147483647 w 512"/>
              <a:gd name="T67" fmla="*/ 2147483647 h 512"/>
              <a:gd name="T68" fmla="*/ 2147483647 w 512"/>
              <a:gd name="T69" fmla="*/ 2147483647 h 512"/>
              <a:gd name="T70" fmla="*/ 2147483647 w 512"/>
              <a:gd name="T71" fmla="*/ 2147483647 h 512"/>
              <a:gd name="T72" fmla="*/ 2147483647 w 512"/>
              <a:gd name="T73" fmla="*/ 2147483647 h 512"/>
              <a:gd name="T74" fmla="*/ 2147483647 w 512"/>
              <a:gd name="T75" fmla="*/ 2147483647 h 512"/>
              <a:gd name="T76" fmla="*/ 2147483647 w 512"/>
              <a:gd name="T77" fmla="*/ 2147483647 h 512"/>
              <a:gd name="T78" fmla="*/ 2147483647 w 512"/>
              <a:gd name="T79" fmla="*/ 2147483647 h 512"/>
              <a:gd name="T80" fmla="*/ 2147483647 w 512"/>
              <a:gd name="T81" fmla="*/ 2147483647 h 512"/>
              <a:gd name="T82" fmla="*/ 2147483647 w 512"/>
              <a:gd name="T83" fmla="*/ 2147483647 h 512"/>
              <a:gd name="T84" fmla="*/ 2147483647 w 512"/>
              <a:gd name="T85" fmla="*/ 2147483647 h 512"/>
              <a:gd name="T86" fmla="*/ 2147483647 w 512"/>
              <a:gd name="T87" fmla="*/ 2147483647 h 512"/>
              <a:gd name="T88" fmla="*/ 2147483647 w 512"/>
              <a:gd name="T89" fmla="*/ 2147483647 h 512"/>
              <a:gd name="T90" fmla="*/ 2147483647 w 512"/>
              <a:gd name="T91" fmla="*/ 2147483647 h 512"/>
              <a:gd name="T92" fmla="*/ 2147483647 w 512"/>
              <a:gd name="T93" fmla="*/ 2147483647 h 512"/>
              <a:gd name="T94" fmla="*/ 2147483647 w 512"/>
              <a:gd name="T95" fmla="*/ 2147483647 h 512"/>
              <a:gd name="T96" fmla="*/ 2147483647 w 512"/>
              <a:gd name="T97" fmla="*/ 2147483647 h 512"/>
              <a:gd name="T98" fmla="*/ 2147483647 w 512"/>
              <a:gd name="T99" fmla="*/ 2147483647 h 512"/>
              <a:gd name="T100" fmla="*/ 2147483647 w 512"/>
              <a:gd name="T101" fmla="*/ 2147483647 h 5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12" h="512">
                <a:moveTo>
                  <a:pt x="264" y="120"/>
                </a:moveTo>
                <a:cubicBezTo>
                  <a:pt x="343" y="151"/>
                  <a:pt x="343" y="151"/>
                  <a:pt x="343" y="151"/>
                </a:cubicBezTo>
                <a:cubicBezTo>
                  <a:pt x="341" y="156"/>
                  <a:pt x="341" y="156"/>
                  <a:pt x="341" y="156"/>
                </a:cubicBezTo>
                <a:cubicBezTo>
                  <a:pt x="331" y="161"/>
                  <a:pt x="331" y="161"/>
                  <a:pt x="331" y="161"/>
                </a:cubicBezTo>
                <a:cubicBezTo>
                  <a:pt x="329" y="162"/>
                  <a:pt x="327" y="164"/>
                  <a:pt x="326" y="167"/>
                </a:cubicBezTo>
                <a:cubicBezTo>
                  <a:pt x="291" y="256"/>
                  <a:pt x="291" y="256"/>
                  <a:pt x="291" y="256"/>
                </a:cubicBezTo>
                <a:cubicBezTo>
                  <a:pt x="290" y="261"/>
                  <a:pt x="291" y="266"/>
                  <a:pt x="294" y="268"/>
                </a:cubicBezTo>
                <a:cubicBezTo>
                  <a:pt x="315" y="285"/>
                  <a:pt x="315" y="285"/>
                  <a:pt x="315" y="285"/>
                </a:cubicBezTo>
                <a:cubicBezTo>
                  <a:pt x="306" y="308"/>
                  <a:pt x="306" y="308"/>
                  <a:pt x="306" y="308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5" y="239"/>
                  <a:pt x="195" y="239"/>
                  <a:pt x="195" y="239"/>
                </a:cubicBezTo>
                <a:cubicBezTo>
                  <a:pt x="221" y="240"/>
                  <a:pt x="221" y="240"/>
                  <a:pt x="221" y="240"/>
                </a:cubicBezTo>
                <a:cubicBezTo>
                  <a:pt x="226" y="241"/>
                  <a:pt x="230" y="238"/>
                  <a:pt x="232" y="233"/>
                </a:cubicBezTo>
                <a:cubicBezTo>
                  <a:pt x="266" y="144"/>
                  <a:pt x="266" y="144"/>
                  <a:pt x="266" y="144"/>
                </a:cubicBezTo>
                <a:cubicBezTo>
                  <a:pt x="267" y="141"/>
                  <a:pt x="267" y="138"/>
                  <a:pt x="266" y="136"/>
                </a:cubicBezTo>
                <a:cubicBezTo>
                  <a:pt x="261" y="126"/>
                  <a:pt x="261" y="126"/>
                  <a:pt x="261" y="126"/>
                </a:cubicBezTo>
                <a:lnTo>
                  <a:pt x="264" y="120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61" y="134"/>
                </a:moveTo>
                <a:cubicBezTo>
                  <a:pt x="261" y="96"/>
                  <a:pt x="261" y="96"/>
                  <a:pt x="261" y="96"/>
                </a:cubicBezTo>
                <a:cubicBezTo>
                  <a:pt x="256" y="94"/>
                  <a:pt x="250" y="97"/>
                  <a:pt x="247" y="102"/>
                </a:cubicBezTo>
                <a:cubicBezTo>
                  <a:pt x="240" y="122"/>
                  <a:pt x="240" y="122"/>
                  <a:pt x="240" y="122"/>
                </a:cubicBezTo>
                <a:cubicBezTo>
                  <a:pt x="239" y="125"/>
                  <a:pt x="239" y="128"/>
                  <a:pt x="240" y="131"/>
                </a:cubicBezTo>
                <a:cubicBezTo>
                  <a:pt x="244" y="140"/>
                  <a:pt x="244" y="140"/>
                  <a:pt x="244" y="140"/>
                </a:cubicBezTo>
                <a:cubicBezTo>
                  <a:pt x="214" y="219"/>
                  <a:pt x="214" y="219"/>
                  <a:pt x="214" y="219"/>
                </a:cubicBezTo>
                <a:cubicBezTo>
                  <a:pt x="188" y="218"/>
                  <a:pt x="188" y="218"/>
                  <a:pt x="188" y="218"/>
                </a:cubicBezTo>
                <a:cubicBezTo>
                  <a:pt x="184" y="217"/>
                  <a:pt x="180" y="220"/>
                  <a:pt x="178" y="224"/>
                </a:cubicBezTo>
                <a:cubicBezTo>
                  <a:pt x="163" y="264"/>
                  <a:pt x="163" y="264"/>
                  <a:pt x="163" y="264"/>
                </a:cubicBezTo>
                <a:cubicBezTo>
                  <a:pt x="162" y="267"/>
                  <a:pt x="162" y="270"/>
                  <a:pt x="163" y="272"/>
                </a:cubicBezTo>
                <a:cubicBezTo>
                  <a:pt x="164" y="275"/>
                  <a:pt x="166" y="277"/>
                  <a:pt x="169" y="278"/>
                </a:cubicBezTo>
                <a:cubicBezTo>
                  <a:pt x="229" y="301"/>
                  <a:pt x="229" y="301"/>
                  <a:pt x="229" y="301"/>
                </a:cubicBezTo>
                <a:cubicBezTo>
                  <a:pt x="194" y="391"/>
                  <a:pt x="194" y="391"/>
                  <a:pt x="194" y="391"/>
                </a:cubicBezTo>
                <a:cubicBezTo>
                  <a:pt x="192" y="396"/>
                  <a:pt x="195" y="402"/>
                  <a:pt x="200" y="404"/>
                </a:cubicBezTo>
                <a:cubicBezTo>
                  <a:pt x="202" y="405"/>
                  <a:pt x="203" y="405"/>
                  <a:pt x="204" y="405"/>
                </a:cubicBezTo>
                <a:cubicBezTo>
                  <a:pt x="208" y="405"/>
                  <a:pt x="212" y="402"/>
                  <a:pt x="214" y="398"/>
                </a:cubicBezTo>
                <a:cubicBezTo>
                  <a:pt x="248" y="308"/>
                  <a:pt x="248" y="308"/>
                  <a:pt x="248" y="308"/>
                </a:cubicBezTo>
                <a:cubicBezTo>
                  <a:pt x="308" y="331"/>
                  <a:pt x="308" y="331"/>
                  <a:pt x="308" y="331"/>
                </a:cubicBezTo>
                <a:cubicBezTo>
                  <a:pt x="309" y="332"/>
                  <a:pt x="311" y="332"/>
                  <a:pt x="312" y="332"/>
                </a:cubicBezTo>
                <a:cubicBezTo>
                  <a:pt x="316" y="332"/>
                  <a:pt x="320" y="329"/>
                  <a:pt x="322" y="325"/>
                </a:cubicBezTo>
                <a:cubicBezTo>
                  <a:pt x="337" y="285"/>
                  <a:pt x="337" y="285"/>
                  <a:pt x="337" y="285"/>
                </a:cubicBezTo>
                <a:cubicBezTo>
                  <a:pt x="339" y="281"/>
                  <a:pt x="338" y="276"/>
                  <a:pt x="334" y="273"/>
                </a:cubicBezTo>
                <a:cubicBezTo>
                  <a:pt x="314" y="257"/>
                  <a:pt x="314" y="257"/>
                  <a:pt x="314" y="257"/>
                </a:cubicBezTo>
                <a:cubicBezTo>
                  <a:pt x="344" y="178"/>
                  <a:pt x="344" y="178"/>
                  <a:pt x="344" y="178"/>
                </a:cubicBezTo>
                <a:cubicBezTo>
                  <a:pt x="354" y="174"/>
                  <a:pt x="354" y="174"/>
                  <a:pt x="354" y="174"/>
                </a:cubicBezTo>
                <a:cubicBezTo>
                  <a:pt x="356" y="173"/>
                  <a:pt x="358" y="171"/>
                  <a:pt x="359" y="168"/>
                </a:cubicBezTo>
                <a:cubicBezTo>
                  <a:pt x="367" y="148"/>
                  <a:pt x="367" y="148"/>
                  <a:pt x="367" y="148"/>
                </a:cubicBezTo>
                <a:cubicBezTo>
                  <a:pt x="369" y="143"/>
                  <a:pt x="366" y="137"/>
                  <a:pt x="361" y="134"/>
                </a:cubicBezTo>
                <a:close/>
              </a:path>
            </a:pathLst>
          </a:custGeom>
          <a:solidFill>
            <a:srgbClr val="00547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" name="Freeform 324"/>
          <p:cNvSpPr>
            <a:spLocks noChangeAspect="1" noEditPoints="1"/>
          </p:cNvSpPr>
          <p:nvPr/>
        </p:nvSpPr>
        <p:spPr bwMode="auto">
          <a:xfrm>
            <a:off x="5080001" y="4612084"/>
            <a:ext cx="425450" cy="425450"/>
          </a:xfrm>
          <a:custGeom>
            <a:avLst/>
            <a:gdLst>
              <a:gd name="T0" fmla="*/ 2147483647 w 512"/>
              <a:gd name="T1" fmla="*/ 2147483647 h 512"/>
              <a:gd name="T2" fmla="*/ 2147483647 w 512"/>
              <a:gd name="T3" fmla="*/ 2147483647 h 512"/>
              <a:gd name="T4" fmla="*/ 2147483647 w 512"/>
              <a:gd name="T5" fmla="*/ 2147483647 h 512"/>
              <a:gd name="T6" fmla="*/ 2147483647 w 512"/>
              <a:gd name="T7" fmla="*/ 2147483647 h 512"/>
              <a:gd name="T8" fmla="*/ 2147483647 w 512"/>
              <a:gd name="T9" fmla="*/ 2147483647 h 512"/>
              <a:gd name="T10" fmla="*/ 2147483647 w 512"/>
              <a:gd name="T11" fmla="*/ 2147483647 h 512"/>
              <a:gd name="T12" fmla="*/ 2147483647 w 512"/>
              <a:gd name="T13" fmla="*/ 2147483647 h 512"/>
              <a:gd name="T14" fmla="*/ 2147483647 w 512"/>
              <a:gd name="T15" fmla="*/ 2147483647 h 512"/>
              <a:gd name="T16" fmla="*/ 2147483647 w 512"/>
              <a:gd name="T17" fmla="*/ 2147483647 h 512"/>
              <a:gd name="T18" fmla="*/ 2147483647 w 512"/>
              <a:gd name="T19" fmla="*/ 2147483647 h 512"/>
              <a:gd name="T20" fmla="*/ 2147483647 w 512"/>
              <a:gd name="T21" fmla="*/ 2147483647 h 512"/>
              <a:gd name="T22" fmla="*/ 2147483647 w 512"/>
              <a:gd name="T23" fmla="*/ 2147483647 h 512"/>
              <a:gd name="T24" fmla="*/ 2147483647 w 512"/>
              <a:gd name="T25" fmla="*/ 2147483647 h 512"/>
              <a:gd name="T26" fmla="*/ 2147483647 w 512"/>
              <a:gd name="T27" fmla="*/ 2147483647 h 512"/>
              <a:gd name="T28" fmla="*/ 2147483647 w 512"/>
              <a:gd name="T29" fmla="*/ 2147483647 h 512"/>
              <a:gd name="T30" fmla="*/ 2147483647 w 512"/>
              <a:gd name="T31" fmla="*/ 2147483647 h 512"/>
              <a:gd name="T32" fmla="*/ 2147483647 w 512"/>
              <a:gd name="T33" fmla="*/ 2147483647 h 512"/>
              <a:gd name="T34" fmla="*/ 2147483647 w 512"/>
              <a:gd name="T35" fmla="*/ 2147483647 h 512"/>
              <a:gd name="T36" fmla="*/ 2147483647 w 512"/>
              <a:gd name="T37" fmla="*/ 2147483647 h 512"/>
              <a:gd name="T38" fmla="*/ 0 w 512"/>
              <a:gd name="T39" fmla="*/ 2147483647 h 512"/>
              <a:gd name="T40" fmla="*/ 2147483647 w 512"/>
              <a:gd name="T41" fmla="*/ 0 h 512"/>
              <a:gd name="T42" fmla="*/ 2147483647 w 512"/>
              <a:gd name="T43" fmla="*/ 2147483647 h 512"/>
              <a:gd name="T44" fmla="*/ 2147483647 w 512"/>
              <a:gd name="T45" fmla="*/ 2147483647 h 512"/>
              <a:gd name="T46" fmla="*/ 2147483647 w 512"/>
              <a:gd name="T47" fmla="*/ 2147483647 h 512"/>
              <a:gd name="T48" fmla="*/ 2147483647 w 512"/>
              <a:gd name="T49" fmla="*/ 2147483647 h 512"/>
              <a:gd name="T50" fmla="*/ 2147483647 w 512"/>
              <a:gd name="T51" fmla="*/ 2147483647 h 512"/>
              <a:gd name="T52" fmla="*/ 2147483647 w 512"/>
              <a:gd name="T53" fmla="*/ 2147483647 h 512"/>
              <a:gd name="T54" fmla="*/ 2147483647 w 512"/>
              <a:gd name="T55" fmla="*/ 2147483647 h 512"/>
              <a:gd name="T56" fmla="*/ 2147483647 w 512"/>
              <a:gd name="T57" fmla="*/ 2147483647 h 512"/>
              <a:gd name="T58" fmla="*/ 2147483647 w 512"/>
              <a:gd name="T59" fmla="*/ 2147483647 h 512"/>
              <a:gd name="T60" fmla="*/ 2147483647 w 512"/>
              <a:gd name="T61" fmla="*/ 2147483647 h 512"/>
              <a:gd name="T62" fmla="*/ 2147483647 w 512"/>
              <a:gd name="T63" fmla="*/ 2147483647 h 512"/>
              <a:gd name="T64" fmla="*/ 2147483647 w 512"/>
              <a:gd name="T65" fmla="*/ 2147483647 h 512"/>
              <a:gd name="T66" fmla="*/ 2147483647 w 512"/>
              <a:gd name="T67" fmla="*/ 2147483647 h 512"/>
              <a:gd name="T68" fmla="*/ 2147483647 w 512"/>
              <a:gd name="T69" fmla="*/ 2147483647 h 512"/>
              <a:gd name="T70" fmla="*/ 2147483647 w 512"/>
              <a:gd name="T71" fmla="*/ 2147483647 h 512"/>
              <a:gd name="T72" fmla="*/ 2147483647 w 512"/>
              <a:gd name="T73" fmla="*/ 2147483647 h 512"/>
              <a:gd name="T74" fmla="*/ 2147483647 w 512"/>
              <a:gd name="T75" fmla="*/ 2147483647 h 512"/>
              <a:gd name="T76" fmla="*/ 2147483647 w 512"/>
              <a:gd name="T77" fmla="*/ 2147483647 h 512"/>
              <a:gd name="T78" fmla="*/ 2147483647 w 512"/>
              <a:gd name="T79" fmla="*/ 2147483647 h 512"/>
              <a:gd name="T80" fmla="*/ 2147483647 w 512"/>
              <a:gd name="T81" fmla="*/ 2147483647 h 512"/>
              <a:gd name="T82" fmla="*/ 2147483647 w 512"/>
              <a:gd name="T83" fmla="*/ 2147483647 h 512"/>
              <a:gd name="T84" fmla="*/ 2147483647 w 512"/>
              <a:gd name="T85" fmla="*/ 2147483647 h 512"/>
              <a:gd name="T86" fmla="*/ 2147483647 w 512"/>
              <a:gd name="T87" fmla="*/ 2147483647 h 512"/>
              <a:gd name="T88" fmla="*/ 2147483647 w 512"/>
              <a:gd name="T89" fmla="*/ 2147483647 h 512"/>
              <a:gd name="T90" fmla="*/ 2147483647 w 512"/>
              <a:gd name="T91" fmla="*/ 2147483647 h 512"/>
              <a:gd name="T92" fmla="*/ 2147483647 w 512"/>
              <a:gd name="T93" fmla="*/ 2147483647 h 512"/>
              <a:gd name="T94" fmla="*/ 2147483647 w 512"/>
              <a:gd name="T95" fmla="*/ 2147483647 h 512"/>
              <a:gd name="T96" fmla="*/ 2147483647 w 512"/>
              <a:gd name="T97" fmla="*/ 2147483647 h 512"/>
              <a:gd name="T98" fmla="*/ 2147483647 w 512"/>
              <a:gd name="T99" fmla="*/ 2147483647 h 512"/>
              <a:gd name="T100" fmla="*/ 2147483647 w 512"/>
              <a:gd name="T101" fmla="*/ 2147483647 h 5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12" h="512">
                <a:moveTo>
                  <a:pt x="264" y="120"/>
                </a:moveTo>
                <a:cubicBezTo>
                  <a:pt x="343" y="151"/>
                  <a:pt x="343" y="151"/>
                  <a:pt x="343" y="151"/>
                </a:cubicBezTo>
                <a:cubicBezTo>
                  <a:pt x="341" y="156"/>
                  <a:pt x="341" y="156"/>
                  <a:pt x="341" y="156"/>
                </a:cubicBezTo>
                <a:cubicBezTo>
                  <a:pt x="331" y="161"/>
                  <a:pt x="331" y="161"/>
                  <a:pt x="331" y="161"/>
                </a:cubicBezTo>
                <a:cubicBezTo>
                  <a:pt x="329" y="162"/>
                  <a:pt x="327" y="164"/>
                  <a:pt x="326" y="167"/>
                </a:cubicBezTo>
                <a:cubicBezTo>
                  <a:pt x="291" y="256"/>
                  <a:pt x="291" y="256"/>
                  <a:pt x="291" y="256"/>
                </a:cubicBezTo>
                <a:cubicBezTo>
                  <a:pt x="290" y="261"/>
                  <a:pt x="291" y="266"/>
                  <a:pt x="294" y="268"/>
                </a:cubicBezTo>
                <a:cubicBezTo>
                  <a:pt x="315" y="285"/>
                  <a:pt x="315" y="285"/>
                  <a:pt x="315" y="285"/>
                </a:cubicBezTo>
                <a:cubicBezTo>
                  <a:pt x="306" y="308"/>
                  <a:pt x="306" y="308"/>
                  <a:pt x="306" y="308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5" y="239"/>
                  <a:pt x="195" y="239"/>
                  <a:pt x="195" y="239"/>
                </a:cubicBezTo>
                <a:cubicBezTo>
                  <a:pt x="221" y="240"/>
                  <a:pt x="221" y="240"/>
                  <a:pt x="221" y="240"/>
                </a:cubicBezTo>
                <a:cubicBezTo>
                  <a:pt x="226" y="241"/>
                  <a:pt x="230" y="238"/>
                  <a:pt x="232" y="233"/>
                </a:cubicBezTo>
                <a:cubicBezTo>
                  <a:pt x="266" y="144"/>
                  <a:pt x="266" y="144"/>
                  <a:pt x="266" y="144"/>
                </a:cubicBezTo>
                <a:cubicBezTo>
                  <a:pt x="267" y="141"/>
                  <a:pt x="267" y="138"/>
                  <a:pt x="266" y="136"/>
                </a:cubicBezTo>
                <a:cubicBezTo>
                  <a:pt x="261" y="126"/>
                  <a:pt x="261" y="126"/>
                  <a:pt x="261" y="126"/>
                </a:cubicBezTo>
                <a:lnTo>
                  <a:pt x="264" y="120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61" y="134"/>
                </a:moveTo>
                <a:cubicBezTo>
                  <a:pt x="261" y="96"/>
                  <a:pt x="261" y="96"/>
                  <a:pt x="261" y="96"/>
                </a:cubicBezTo>
                <a:cubicBezTo>
                  <a:pt x="256" y="94"/>
                  <a:pt x="250" y="97"/>
                  <a:pt x="247" y="102"/>
                </a:cubicBezTo>
                <a:cubicBezTo>
                  <a:pt x="240" y="122"/>
                  <a:pt x="240" y="122"/>
                  <a:pt x="240" y="122"/>
                </a:cubicBezTo>
                <a:cubicBezTo>
                  <a:pt x="239" y="125"/>
                  <a:pt x="239" y="128"/>
                  <a:pt x="240" y="131"/>
                </a:cubicBezTo>
                <a:cubicBezTo>
                  <a:pt x="244" y="140"/>
                  <a:pt x="244" y="140"/>
                  <a:pt x="244" y="140"/>
                </a:cubicBezTo>
                <a:cubicBezTo>
                  <a:pt x="214" y="219"/>
                  <a:pt x="214" y="219"/>
                  <a:pt x="214" y="219"/>
                </a:cubicBezTo>
                <a:cubicBezTo>
                  <a:pt x="188" y="218"/>
                  <a:pt x="188" y="218"/>
                  <a:pt x="188" y="218"/>
                </a:cubicBezTo>
                <a:cubicBezTo>
                  <a:pt x="184" y="217"/>
                  <a:pt x="180" y="220"/>
                  <a:pt x="178" y="224"/>
                </a:cubicBezTo>
                <a:cubicBezTo>
                  <a:pt x="163" y="264"/>
                  <a:pt x="163" y="264"/>
                  <a:pt x="163" y="264"/>
                </a:cubicBezTo>
                <a:cubicBezTo>
                  <a:pt x="162" y="267"/>
                  <a:pt x="162" y="270"/>
                  <a:pt x="163" y="272"/>
                </a:cubicBezTo>
                <a:cubicBezTo>
                  <a:pt x="164" y="275"/>
                  <a:pt x="166" y="277"/>
                  <a:pt x="169" y="278"/>
                </a:cubicBezTo>
                <a:cubicBezTo>
                  <a:pt x="229" y="301"/>
                  <a:pt x="229" y="301"/>
                  <a:pt x="229" y="301"/>
                </a:cubicBezTo>
                <a:cubicBezTo>
                  <a:pt x="194" y="391"/>
                  <a:pt x="194" y="391"/>
                  <a:pt x="194" y="391"/>
                </a:cubicBezTo>
                <a:cubicBezTo>
                  <a:pt x="192" y="396"/>
                  <a:pt x="195" y="402"/>
                  <a:pt x="200" y="404"/>
                </a:cubicBezTo>
                <a:cubicBezTo>
                  <a:pt x="202" y="405"/>
                  <a:pt x="203" y="405"/>
                  <a:pt x="204" y="405"/>
                </a:cubicBezTo>
                <a:cubicBezTo>
                  <a:pt x="208" y="405"/>
                  <a:pt x="212" y="402"/>
                  <a:pt x="214" y="398"/>
                </a:cubicBezTo>
                <a:cubicBezTo>
                  <a:pt x="248" y="308"/>
                  <a:pt x="248" y="308"/>
                  <a:pt x="248" y="308"/>
                </a:cubicBezTo>
                <a:cubicBezTo>
                  <a:pt x="308" y="331"/>
                  <a:pt x="308" y="331"/>
                  <a:pt x="308" y="331"/>
                </a:cubicBezTo>
                <a:cubicBezTo>
                  <a:pt x="309" y="332"/>
                  <a:pt x="311" y="332"/>
                  <a:pt x="312" y="332"/>
                </a:cubicBezTo>
                <a:cubicBezTo>
                  <a:pt x="316" y="332"/>
                  <a:pt x="320" y="329"/>
                  <a:pt x="322" y="325"/>
                </a:cubicBezTo>
                <a:cubicBezTo>
                  <a:pt x="337" y="285"/>
                  <a:pt x="337" y="285"/>
                  <a:pt x="337" y="285"/>
                </a:cubicBezTo>
                <a:cubicBezTo>
                  <a:pt x="339" y="281"/>
                  <a:pt x="338" y="276"/>
                  <a:pt x="334" y="273"/>
                </a:cubicBezTo>
                <a:cubicBezTo>
                  <a:pt x="314" y="257"/>
                  <a:pt x="314" y="257"/>
                  <a:pt x="314" y="257"/>
                </a:cubicBezTo>
                <a:cubicBezTo>
                  <a:pt x="344" y="178"/>
                  <a:pt x="344" y="178"/>
                  <a:pt x="344" y="178"/>
                </a:cubicBezTo>
                <a:cubicBezTo>
                  <a:pt x="354" y="174"/>
                  <a:pt x="354" y="174"/>
                  <a:pt x="354" y="174"/>
                </a:cubicBezTo>
                <a:cubicBezTo>
                  <a:pt x="356" y="173"/>
                  <a:pt x="358" y="171"/>
                  <a:pt x="359" y="168"/>
                </a:cubicBezTo>
                <a:cubicBezTo>
                  <a:pt x="367" y="148"/>
                  <a:pt x="367" y="148"/>
                  <a:pt x="367" y="148"/>
                </a:cubicBezTo>
                <a:cubicBezTo>
                  <a:pt x="369" y="143"/>
                  <a:pt x="366" y="137"/>
                  <a:pt x="361" y="134"/>
                </a:cubicBezTo>
                <a:close/>
              </a:path>
            </a:pathLst>
          </a:custGeom>
          <a:solidFill>
            <a:srgbClr val="00547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Freeform 324"/>
          <p:cNvSpPr>
            <a:spLocks noChangeAspect="1" noEditPoints="1"/>
          </p:cNvSpPr>
          <p:nvPr/>
        </p:nvSpPr>
        <p:spPr bwMode="auto">
          <a:xfrm>
            <a:off x="5076827" y="2736850"/>
            <a:ext cx="425450" cy="425450"/>
          </a:xfrm>
          <a:custGeom>
            <a:avLst/>
            <a:gdLst>
              <a:gd name="T0" fmla="*/ 2147483647 w 512"/>
              <a:gd name="T1" fmla="*/ 2147483647 h 512"/>
              <a:gd name="T2" fmla="*/ 2147483647 w 512"/>
              <a:gd name="T3" fmla="*/ 2147483647 h 512"/>
              <a:gd name="T4" fmla="*/ 2147483647 w 512"/>
              <a:gd name="T5" fmla="*/ 2147483647 h 512"/>
              <a:gd name="T6" fmla="*/ 2147483647 w 512"/>
              <a:gd name="T7" fmla="*/ 2147483647 h 512"/>
              <a:gd name="T8" fmla="*/ 2147483647 w 512"/>
              <a:gd name="T9" fmla="*/ 2147483647 h 512"/>
              <a:gd name="T10" fmla="*/ 2147483647 w 512"/>
              <a:gd name="T11" fmla="*/ 2147483647 h 512"/>
              <a:gd name="T12" fmla="*/ 2147483647 w 512"/>
              <a:gd name="T13" fmla="*/ 2147483647 h 512"/>
              <a:gd name="T14" fmla="*/ 2147483647 w 512"/>
              <a:gd name="T15" fmla="*/ 2147483647 h 512"/>
              <a:gd name="T16" fmla="*/ 2147483647 w 512"/>
              <a:gd name="T17" fmla="*/ 2147483647 h 512"/>
              <a:gd name="T18" fmla="*/ 2147483647 w 512"/>
              <a:gd name="T19" fmla="*/ 2147483647 h 512"/>
              <a:gd name="T20" fmla="*/ 2147483647 w 512"/>
              <a:gd name="T21" fmla="*/ 2147483647 h 512"/>
              <a:gd name="T22" fmla="*/ 2147483647 w 512"/>
              <a:gd name="T23" fmla="*/ 2147483647 h 512"/>
              <a:gd name="T24" fmla="*/ 2147483647 w 512"/>
              <a:gd name="T25" fmla="*/ 2147483647 h 512"/>
              <a:gd name="T26" fmla="*/ 2147483647 w 512"/>
              <a:gd name="T27" fmla="*/ 2147483647 h 512"/>
              <a:gd name="T28" fmla="*/ 2147483647 w 512"/>
              <a:gd name="T29" fmla="*/ 2147483647 h 512"/>
              <a:gd name="T30" fmla="*/ 2147483647 w 512"/>
              <a:gd name="T31" fmla="*/ 2147483647 h 512"/>
              <a:gd name="T32" fmla="*/ 2147483647 w 512"/>
              <a:gd name="T33" fmla="*/ 2147483647 h 512"/>
              <a:gd name="T34" fmla="*/ 2147483647 w 512"/>
              <a:gd name="T35" fmla="*/ 2147483647 h 512"/>
              <a:gd name="T36" fmla="*/ 2147483647 w 512"/>
              <a:gd name="T37" fmla="*/ 2147483647 h 512"/>
              <a:gd name="T38" fmla="*/ 0 w 512"/>
              <a:gd name="T39" fmla="*/ 2147483647 h 512"/>
              <a:gd name="T40" fmla="*/ 2147483647 w 512"/>
              <a:gd name="T41" fmla="*/ 0 h 512"/>
              <a:gd name="T42" fmla="*/ 2147483647 w 512"/>
              <a:gd name="T43" fmla="*/ 2147483647 h 512"/>
              <a:gd name="T44" fmla="*/ 2147483647 w 512"/>
              <a:gd name="T45" fmla="*/ 2147483647 h 512"/>
              <a:gd name="T46" fmla="*/ 2147483647 w 512"/>
              <a:gd name="T47" fmla="*/ 2147483647 h 512"/>
              <a:gd name="T48" fmla="*/ 2147483647 w 512"/>
              <a:gd name="T49" fmla="*/ 2147483647 h 512"/>
              <a:gd name="T50" fmla="*/ 2147483647 w 512"/>
              <a:gd name="T51" fmla="*/ 2147483647 h 512"/>
              <a:gd name="T52" fmla="*/ 2147483647 w 512"/>
              <a:gd name="T53" fmla="*/ 2147483647 h 512"/>
              <a:gd name="T54" fmla="*/ 2147483647 w 512"/>
              <a:gd name="T55" fmla="*/ 2147483647 h 512"/>
              <a:gd name="T56" fmla="*/ 2147483647 w 512"/>
              <a:gd name="T57" fmla="*/ 2147483647 h 512"/>
              <a:gd name="T58" fmla="*/ 2147483647 w 512"/>
              <a:gd name="T59" fmla="*/ 2147483647 h 512"/>
              <a:gd name="T60" fmla="*/ 2147483647 w 512"/>
              <a:gd name="T61" fmla="*/ 2147483647 h 512"/>
              <a:gd name="T62" fmla="*/ 2147483647 w 512"/>
              <a:gd name="T63" fmla="*/ 2147483647 h 512"/>
              <a:gd name="T64" fmla="*/ 2147483647 w 512"/>
              <a:gd name="T65" fmla="*/ 2147483647 h 512"/>
              <a:gd name="T66" fmla="*/ 2147483647 w 512"/>
              <a:gd name="T67" fmla="*/ 2147483647 h 512"/>
              <a:gd name="T68" fmla="*/ 2147483647 w 512"/>
              <a:gd name="T69" fmla="*/ 2147483647 h 512"/>
              <a:gd name="T70" fmla="*/ 2147483647 w 512"/>
              <a:gd name="T71" fmla="*/ 2147483647 h 512"/>
              <a:gd name="T72" fmla="*/ 2147483647 w 512"/>
              <a:gd name="T73" fmla="*/ 2147483647 h 512"/>
              <a:gd name="T74" fmla="*/ 2147483647 w 512"/>
              <a:gd name="T75" fmla="*/ 2147483647 h 512"/>
              <a:gd name="T76" fmla="*/ 2147483647 w 512"/>
              <a:gd name="T77" fmla="*/ 2147483647 h 512"/>
              <a:gd name="T78" fmla="*/ 2147483647 w 512"/>
              <a:gd name="T79" fmla="*/ 2147483647 h 512"/>
              <a:gd name="T80" fmla="*/ 2147483647 w 512"/>
              <a:gd name="T81" fmla="*/ 2147483647 h 512"/>
              <a:gd name="T82" fmla="*/ 2147483647 w 512"/>
              <a:gd name="T83" fmla="*/ 2147483647 h 512"/>
              <a:gd name="T84" fmla="*/ 2147483647 w 512"/>
              <a:gd name="T85" fmla="*/ 2147483647 h 512"/>
              <a:gd name="T86" fmla="*/ 2147483647 w 512"/>
              <a:gd name="T87" fmla="*/ 2147483647 h 512"/>
              <a:gd name="T88" fmla="*/ 2147483647 w 512"/>
              <a:gd name="T89" fmla="*/ 2147483647 h 512"/>
              <a:gd name="T90" fmla="*/ 2147483647 w 512"/>
              <a:gd name="T91" fmla="*/ 2147483647 h 512"/>
              <a:gd name="T92" fmla="*/ 2147483647 w 512"/>
              <a:gd name="T93" fmla="*/ 2147483647 h 512"/>
              <a:gd name="T94" fmla="*/ 2147483647 w 512"/>
              <a:gd name="T95" fmla="*/ 2147483647 h 512"/>
              <a:gd name="T96" fmla="*/ 2147483647 w 512"/>
              <a:gd name="T97" fmla="*/ 2147483647 h 512"/>
              <a:gd name="T98" fmla="*/ 2147483647 w 512"/>
              <a:gd name="T99" fmla="*/ 2147483647 h 512"/>
              <a:gd name="T100" fmla="*/ 2147483647 w 512"/>
              <a:gd name="T101" fmla="*/ 2147483647 h 5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12" h="512">
                <a:moveTo>
                  <a:pt x="264" y="120"/>
                </a:moveTo>
                <a:cubicBezTo>
                  <a:pt x="343" y="151"/>
                  <a:pt x="343" y="151"/>
                  <a:pt x="343" y="151"/>
                </a:cubicBezTo>
                <a:cubicBezTo>
                  <a:pt x="341" y="156"/>
                  <a:pt x="341" y="156"/>
                  <a:pt x="341" y="156"/>
                </a:cubicBezTo>
                <a:cubicBezTo>
                  <a:pt x="331" y="161"/>
                  <a:pt x="331" y="161"/>
                  <a:pt x="331" y="161"/>
                </a:cubicBezTo>
                <a:cubicBezTo>
                  <a:pt x="329" y="162"/>
                  <a:pt x="327" y="164"/>
                  <a:pt x="326" y="167"/>
                </a:cubicBezTo>
                <a:cubicBezTo>
                  <a:pt x="291" y="256"/>
                  <a:pt x="291" y="256"/>
                  <a:pt x="291" y="256"/>
                </a:cubicBezTo>
                <a:cubicBezTo>
                  <a:pt x="290" y="261"/>
                  <a:pt x="291" y="266"/>
                  <a:pt x="294" y="268"/>
                </a:cubicBezTo>
                <a:cubicBezTo>
                  <a:pt x="315" y="285"/>
                  <a:pt x="315" y="285"/>
                  <a:pt x="315" y="285"/>
                </a:cubicBezTo>
                <a:cubicBezTo>
                  <a:pt x="306" y="308"/>
                  <a:pt x="306" y="308"/>
                  <a:pt x="306" y="308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5" y="239"/>
                  <a:pt x="195" y="239"/>
                  <a:pt x="195" y="239"/>
                </a:cubicBezTo>
                <a:cubicBezTo>
                  <a:pt x="221" y="240"/>
                  <a:pt x="221" y="240"/>
                  <a:pt x="221" y="240"/>
                </a:cubicBezTo>
                <a:cubicBezTo>
                  <a:pt x="226" y="241"/>
                  <a:pt x="230" y="238"/>
                  <a:pt x="232" y="233"/>
                </a:cubicBezTo>
                <a:cubicBezTo>
                  <a:pt x="266" y="144"/>
                  <a:pt x="266" y="144"/>
                  <a:pt x="266" y="144"/>
                </a:cubicBezTo>
                <a:cubicBezTo>
                  <a:pt x="267" y="141"/>
                  <a:pt x="267" y="138"/>
                  <a:pt x="266" y="136"/>
                </a:cubicBezTo>
                <a:cubicBezTo>
                  <a:pt x="261" y="126"/>
                  <a:pt x="261" y="126"/>
                  <a:pt x="261" y="126"/>
                </a:cubicBezTo>
                <a:lnTo>
                  <a:pt x="264" y="120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61" y="134"/>
                </a:moveTo>
                <a:cubicBezTo>
                  <a:pt x="261" y="96"/>
                  <a:pt x="261" y="96"/>
                  <a:pt x="261" y="96"/>
                </a:cubicBezTo>
                <a:cubicBezTo>
                  <a:pt x="256" y="94"/>
                  <a:pt x="250" y="97"/>
                  <a:pt x="247" y="102"/>
                </a:cubicBezTo>
                <a:cubicBezTo>
                  <a:pt x="240" y="122"/>
                  <a:pt x="240" y="122"/>
                  <a:pt x="240" y="122"/>
                </a:cubicBezTo>
                <a:cubicBezTo>
                  <a:pt x="239" y="125"/>
                  <a:pt x="239" y="128"/>
                  <a:pt x="240" y="131"/>
                </a:cubicBezTo>
                <a:cubicBezTo>
                  <a:pt x="244" y="140"/>
                  <a:pt x="244" y="140"/>
                  <a:pt x="244" y="140"/>
                </a:cubicBezTo>
                <a:cubicBezTo>
                  <a:pt x="214" y="219"/>
                  <a:pt x="214" y="219"/>
                  <a:pt x="214" y="219"/>
                </a:cubicBezTo>
                <a:cubicBezTo>
                  <a:pt x="188" y="218"/>
                  <a:pt x="188" y="218"/>
                  <a:pt x="188" y="218"/>
                </a:cubicBezTo>
                <a:cubicBezTo>
                  <a:pt x="184" y="217"/>
                  <a:pt x="180" y="220"/>
                  <a:pt x="178" y="224"/>
                </a:cubicBezTo>
                <a:cubicBezTo>
                  <a:pt x="163" y="264"/>
                  <a:pt x="163" y="264"/>
                  <a:pt x="163" y="264"/>
                </a:cubicBezTo>
                <a:cubicBezTo>
                  <a:pt x="162" y="267"/>
                  <a:pt x="162" y="270"/>
                  <a:pt x="163" y="272"/>
                </a:cubicBezTo>
                <a:cubicBezTo>
                  <a:pt x="164" y="275"/>
                  <a:pt x="166" y="277"/>
                  <a:pt x="169" y="278"/>
                </a:cubicBezTo>
                <a:cubicBezTo>
                  <a:pt x="229" y="301"/>
                  <a:pt x="229" y="301"/>
                  <a:pt x="229" y="301"/>
                </a:cubicBezTo>
                <a:cubicBezTo>
                  <a:pt x="194" y="391"/>
                  <a:pt x="194" y="391"/>
                  <a:pt x="194" y="391"/>
                </a:cubicBezTo>
                <a:cubicBezTo>
                  <a:pt x="192" y="396"/>
                  <a:pt x="195" y="402"/>
                  <a:pt x="200" y="404"/>
                </a:cubicBezTo>
                <a:cubicBezTo>
                  <a:pt x="202" y="405"/>
                  <a:pt x="203" y="405"/>
                  <a:pt x="204" y="405"/>
                </a:cubicBezTo>
                <a:cubicBezTo>
                  <a:pt x="208" y="405"/>
                  <a:pt x="212" y="402"/>
                  <a:pt x="214" y="398"/>
                </a:cubicBezTo>
                <a:cubicBezTo>
                  <a:pt x="248" y="308"/>
                  <a:pt x="248" y="308"/>
                  <a:pt x="248" y="308"/>
                </a:cubicBezTo>
                <a:cubicBezTo>
                  <a:pt x="308" y="331"/>
                  <a:pt x="308" y="331"/>
                  <a:pt x="308" y="331"/>
                </a:cubicBezTo>
                <a:cubicBezTo>
                  <a:pt x="309" y="332"/>
                  <a:pt x="311" y="332"/>
                  <a:pt x="312" y="332"/>
                </a:cubicBezTo>
                <a:cubicBezTo>
                  <a:pt x="316" y="332"/>
                  <a:pt x="320" y="329"/>
                  <a:pt x="322" y="325"/>
                </a:cubicBezTo>
                <a:cubicBezTo>
                  <a:pt x="337" y="285"/>
                  <a:pt x="337" y="285"/>
                  <a:pt x="337" y="285"/>
                </a:cubicBezTo>
                <a:cubicBezTo>
                  <a:pt x="339" y="281"/>
                  <a:pt x="338" y="276"/>
                  <a:pt x="334" y="273"/>
                </a:cubicBezTo>
                <a:cubicBezTo>
                  <a:pt x="314" y="257"/>
                  <a:pt x="314" y="257"/>
                  <a:pt x="314" y="257"/>
                </a:cubicBezTo>
                <a:cubicBezTo>
                  <a:pt x="344" y="178"/>
                  <a:pt x="344" y="178"/>
                  <a:pt x="344" y="178"/>
                </a:cubicBezTo>
                <a:cubicBezTo>
                  <a:pt x="354" y="174"/>
                  <a:pt x="354" y="174"/>
                  <a:pt x="354" y="174"/>
                </a:cubicBezTo>
                <a:cubicBezTo>
                  <a:pt x="356" y="173"/>
                  <a:pt x="358" y="171"/>
                  <a:pt x="359" y="168"/>
                </a:cubicBezTo>
                <a:cubicBezTo>
                  <a:pt x="367" y="148"/>
                  <a:pt x="367" y="148"/>
                  <a:pt x="367" y="148"/>
                </a:cubicBezTo>
                <a:cubicBezTo>
                  <a:pt x="369" y="143"/>
                  <a:pt x="366" y="137"/>
                  <a:pt x="361" y="134"/>
                </a:cubicBezTo>
                <a:close/>
              </a:path>
            </a:pathLst>
          </a:custGeom>
          <a:solidFill>
            <a:srgbClr val="00547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" name="Rounded Rectangle 9"/>
          <p:cNvSpPr>
            <a:spLocks noChangeArrowheads="1"/>
          </p:cNvSpPr>
          <p:nvPr/>
        </p:nvSpPr>
        <p:spPr bwMode="auto">
          <a:xfrm>
            <a:off x="257174" y="5426076"/>
            <a:ext cx="2619377" cy="1284286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4C575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65000"/>
              </a:spcBef>
              <a:buClr>
                <a:schemeClr val="folHlink"/>
              </a:buClr>
              <a:buSzPct val="95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5000"/>
              </a:spcBef>
              <a:buClr>
                <a:schemeClr val="tx1"/>
              </a:buClr>
              <a:buSzPct val="95000"/>
              <a:buChar char="•"/>
              <a:defRPr sz="2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1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64" name="TextBox 1"/>
          <p:cNvSpPr txBox="1">
            <a:spLocks noChangeArrowheads="1"/>
          </p:cNvSpPr>
          <p:nvPr/>
        </p:nvSpPr>
        <p:spPr bwMode="auto">
          <a:xfrm>
            <a:off x="327819" y="5454650"/>
            <a:ext cx="2434431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00"/>
              </a:spcBef>
              <a:spcAft>
                <a:spcPts val="0"/>
              </a:spcAft>
              <a:defRPr/>
            </a:pPr>
            <a:r>
              <a:rPr lang="ru-RU" altLang="zh-CN" sz="2400" dirty="0" smtClean="0">
                <a:solidFill>
                  <a:srgbClr val="FF4612"/>
                </a:solidFill>
                <a:latin typeface="+mn-lt"/>
                <a:ea typeface="SimSun" pitchFamily="2" charset="-122"/>
                <a:cs typeface="+mn-cs"/>
              </a:rPr>
              <a:t>Образы медработников </a:t>
            </a:r>
            <a:endParaRPr lang="en-US" altLang="zh-CN" sz="2400" dirty="0">
              <a:solidFill>
                <a:srgbClr val="FF4612"/>
              </a:solidFill>
              <a:latin typeface="+mn-lt"/>
              <a:ea typeface="SimSun" pitchFamily="2" charset="-122"/>
              <a:cs typeface="+mn-cs"/>
            </a:endParaRPr>
          </a:p>
          <a:p>
            <a:pPr>
              <a:spcBef>
                <a:spcPts val="400"/>
              </a:spcBef>
              <a:spcAft>
                <a:spcPts val="0"/>
              </a:spcAft>
              <a:defRPr/>
            </a:pPr>
            <a:r>
              <a:rPr lang="ru-RU" altLang="zh-CN" sz="300" b="1" dirty="0">
                <a:solidFill>
                  <a:srgbClr val="FF4612"/>
                </a:solidFill>
                <a:latin typeface="+mn-lt"/>
                <a:ea typeface="SimSun" pitchFamily="2" charset="-122"/>
                <a:cs typeface="+mn-cs"/>
              </a:rPr>
              <a:t/>
            </a:r>
            <a:br>
              <a:rPr lang="ru-RU" altLang="zh-CN" sz="300" b="1" dirty="0">
                <a:solidFill>
                  <a:srgbClr val="FF4612"/>
                </a:solidFill>
                <a:latin typeface="+mn-lt"/>
                <a:ea typeface="SimSun" pitchFamily="2" charset="-122"/>
                <a:cs typeface="+mn-cs"/>
              </a:rPr>
            </a:br>
            <a:endParaRPr lang="en-US" altLang="en-US" sz="900" dirty="0">
              <a:latin typeface="+mn-lt"/>
              <a:cs typeface="+mn-cs"/>
            </a:endParaRPr>
          </a:p>
        </p:txBody>
      </p:sp>
      <p:sp>
        <p:nvSpPr>
          <p:cNvPr id="65" name="TextBox 1"/>
          <p:cNvSpPr txBox="1">
            <a:spLocks noChangeArrowheads="1"/>
          </p:cNvSpPr>
          <p:nvPr/>
        </p:nvSpPr>
        <p:spPr bwMode="auto">
          <a:xfrm>
            <a:off x="314325" y="2590006"/>
            <a:ext cx="2657475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00"/>
              </a:spcBef>
              <a:spcAft>
                <a:spcPts val="0"/>
              </a:spcAft>
              <a:defRPr/>
            </a:pPr>
            <a:r>
              <a:rPr lang="ru-RU" altLang="zh-CN" sz="300" b="1" dirty="0">
                <a:solidFill>
                  <a:srgbClr val="FF4612"/>
                </a:solidFill>
                <a:latin typeface="+mn-lt"/>
                <a:ea typeface="SimSun" pitchFamily="2" charset="-122"/>
                <a:cs typeface="+mn-cs"/>
              </a:rPr>
              <a:t/>
            </a:r>
            <a:br>
              <a:rPr lang="ru-RU" altLang="zh-CN" sz="300" b="1" dirty="0">
                <a:solidFill>
                  <a:srgbClr val="FF4612"/>
                </a:solidFill>
                <a:latin typeface="+mn-lt"/>
                <a:ea typeface="SimSun" pitchFamily="2" charset="-122"/>
                <a:cs typeface="+mn-cs"/>
              </a:rPr>
            </a:br>
            <a:r>
              <a:rPr lang="ru-RU" altLang="zh-CN" sz="2400" dirty="0" smtClean="0">
                <a:solidFill>
                  <a:srgbClr val="FF4612"/>
                </a:solidFill>
                <a:latin typeface="+mn-lt"/>
                <a:ea typeface="SimSun" pitchFamily="2" charset="-122"/>
                <a:cs typeface="+mn-cs"/>
              </a:rPr>
              <a:t>Предупреждения о консультации специалиста </a:t>
            </a:r>
            <a:endParaRPr lang="en-US" altLang="en-US" sz="2400" dirty="0">
              <a:latin typeface="+mn-lt"/>
              <a:cs typeface="+mn-cs"/>
            </a:endParaRPr>
          </a:p>
        </p:txBody>
      </p:sp>
      <p:sp>
        <p:nvSpPr>
          <p:cNvPr id="66" name="Rounded Rectangle 9"/>
          <p:cNvSpPr>
            <a:spLocks noChangeArrowheads="1"/>
          </p:cNvSpPr>
          <p:nvPr/>
        </p:nvSpPr>
        <p:spPr bwMode="auto">
          <a:xfrm>
            <a:off x="243680" y="2540000"/>
            <a:ext cx="2619377" cy="1284286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4C575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65000"/>
              </a:spcBef>
              <a:buClr>
                <a:schemeClr val="folHlink"/>
              </a:buClr>
              <a:buSzPct val="95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5000"/>
              </a:spcBef>
              <a:buClr>
                <a:schemeClr val="tx1"/>
              </a:buClr>
              <a:buSzPct val="95000"/>
              <a:buChar char="•"/>
              <a:defRPr sz="2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1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67" name="TextBox 1"/>
          <p:cNvSpPr txBox="1">
            <a:spLocks noChangeArrowheads="1"/>
          </p:cNvSpPr>
          <p:nvPr/>
        </p:nvSpPr>
        <p:spPr bwMode="auto">
          <a:xfrm>
            <a:off x="327819" y="4045347"/>
            <a:ext cx="2362200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00"/>
              </a:spcBef>
              <a:spcAft>
                <a:spcPts val="0"/>
              </a:spcAft>
              <a:defRPr/>
            </a:pPr>
            <a:r>
              <a:rPr lang="ru-RU" altLang="zh-CN" sz="2400" dirty="0" smtClean="0">
                <a:solidFill>
                  <a:srgbClr val="FF4612"/>
                </a:solidFill>
                <a:latin typeface="+mn-lt"/>
                <a:ea typeface="SimSun" pitchFamily="2" charset="-122"/>
                <a:cs typeface="+mn-cs"/>
              </a:rPr>
              <a:t>Суррогатная реклама </a:t>
            </a:r>
            <a:endParaRPr lang="en-US" altLang="zh-CN" sz="2400" dirty="0">
              <a:solidFill>
                <a:srgbClr val="FF4612"/>
              </a:solidFill>
              <a:latin typeface="+mn-lt"/>
              <a:ea typeface="SimSun" pitchFamily="2" charset="-122"/>
              <a:cs typeface="+mn-cs"/>
            </a:endParaRPr>
          </a:p>
          <a:p>
            <a:pPr>
              <a:spcBef>
                <a:spcPts val="400"/>
              </a:spcBef>
              <a:spcAft>
                <a:spcPts val="0"/>
              </a:spcAft>
              <a:defRPr/>
            </a:pPr>
            <a:r>
              <a:rPr lang="ru-RU" altLang="zh-CN" sz="300" b="1" dirty="0">
                <a:solidFill>
                  <a:srgbClr val="FF4612"/>
                </a:solidFill>
                <a:latin typeface="+mn-lt"/>
                <a:ea typeface="SimSun" pitchFamily="2" charset="-122"/>
                <a:cs typeface="+mn-cs"/>
              </a:rPr>
              <a:t/>
            </a:r>
            <a:br>
              <a:rPr lang="ru-RU" altLang="zh-CN" sz="300" b="1" dirty="0">
                <a:solidFill>
                  <a:srgbClr val="FF4612"/>
                </a:solidFill>
                <a:latin typeface="+mn-lt"/>
                <a:ea typeface="SimSun" pitchFamily="2" charset="-122"/>
                <a:cs typeface="+mn-cs"/>
              </a:rPr>
            </a:br>
            <a:endParaRPr lang="en-US" altLang="en-US" sz="900" dirty="0">
              <a:latin typeface="+mn-lt"/>
              <a:cs typeface="+mn-cs"/>
            </a:endParaRPr>
          </a:p>
        </p:txBody>
      </p:sp>
      <p:sp>
        <p:nvSpPr>
          <p:cNvPr id="68" name="Rounded Rectangle 9"/>
          <p:cNvSpPr>
            <a:spLocks noChangeArrowheads="1"/>
          </p:cNvSpPr>
          <p:nvPr/>
        </p:nvSpPr>
        <p:spPr bwMode="auto">
          <a:xfrm>
            <a:off x="257174" y="3982641"/>
            <a:ext cx="2619377" cy="1284286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4C575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65000"/>
              </a:spcBef>
              <a:buClr>
                <a:schemeClr val="folHlink"/>
              </a:buClr>
              <a:buSzPct val="95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5000"/>
              </a:spcBef>
              <a:buClr>
                <a:schemeClr val="tx1"/>
              </a:buClr>
              <a:buSzPct val="95000"/>
              <a:buChar char="•"/>
              <a:defRPr sz="2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1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75" name="Freeform 324"/>
          <p:cNvSpPr>
            <a:spLocks noChangeAspect="1" noEditPoints="1"/>
          </p:cNvSpPr>
          <p:nvPr/>
        </p:nvSpPr>
        <p:spPr bwMode="auto">
          <a:xfrm>
            <a:off x="3240088" y="4071541"/>
            <a:ext cx="425450" cy="425450"/>
          </a:xfrm>
          <a:custGeom>
            <a:avLst/>
            <a:gdLst>
              <a:gd name="T0" fmla="*/ 2147483647 w 512"/>
              <a:gd name="T1" fmla="*/ 2147483647 h 512"/>
              <a:gd name="T2" fmla="*/ 2147483647 w 512"/>
              <a:gd name="T3" fmla="*/ 2147483647 h 512"/>
              <a:gd name="T4" fmla="*/ 2147483647 w 512"/>
              <a:gd name="T5" fmla="*/ 2147483647 h 512"/>
              <a:gd name="T6" fmla="*/ 2147483647 w 512"/>
              <a:gd name="T7" fmla="*/ 2147483647 h 512"/>
              <a:gd name="T8" fmla="*/ 2147483647 w 512"/>
              <a:gd name="T9" fmla="*/ 2147483647 h 512"/>
              <a:gd name="T10" fmla="*/ 2147483647 w 512"/>
              <a:gd name="T11" fmla="*/ 2147483647 h 512"/>
              <a:gd name="T12" fmla="*/ 2147483647 w 512"/>
              <a:gd name="T13" fmla="*/ 2147483647 h 512"/>
              <a:gd name="T14" fmla="*/ 2147483647 w 512"/>
              <a:gd name="T15" fmla="*/ 2147483647 h 512"/>
              <a:gd name="T16" fmla="*/ 2147483647 w 512"/>
              <a:gd name="T17" fmla="*/ 2147483647 h 512"/>
              <a:gd name="T18" fmla="*/ 2147483647 w 512"/>
              <a:gd name="T19" fmla="*/ 2147483647 h 512"/>
              <a:gd name="T20" fmla="*/ 2147483647 w 512"/>
              <a:gd name="T21" fmla="*/ 2147483647 h 512"/>
              <a:gd name="T22" fmla="*/ 2147483647 w 512"/>
              <a:gd name="T23" fmla="*/ 2147483647 h 512"/>
              <a:gd name="T24" fmla="*/ 2147483647 w 512"/>
              <a:gd name="T25" fmla="*/ 2147483647 h 512"/>
              <a:gd name="T26" fmla="*/ 2147483647 w 512"/>
              <a:gd name="T27" fmla="*/ 2147483647 h 512"/>
              <a:gd name="T28" fmla="*/ 2147483647 w 512"/>
              <a:gd name="T29" fmla="*/ 2147483647 h 512"/>
              <a:gd name="T30" fmla="*/ 2147483647 w 512"/>
              <a:gd name="T31" fmla="*/ 2147483647 h 512"/>
              <a:gd name="T32" fmla="*/ 2147483647 w 512"/>
              <a:gd name="T33" fmla="*/ 2147483647 h 512"/>
              <a:gd name="T34" fmla="*/ 2147483647 w 512"/>
              <a:gd name="T35" fmla="*/ 2147483647 h 512"/>
              <a:gd name="T36" fmla="*/ 2147483647 w 512"/>
              <a:gd name="T37" fmla="*/ 2147483647 h 512"/>
              <a:gd name="T38" fmla="*/ 0 w 512"/>
              <a:gd name="T39" fmla="*/ 2147483647 h 512"/>
              <a:gd name="T40" fmla="*/ 2147483647 w 512"/>
              <a:gd name="T41" fmla="*/ 0 h 512"/>
              <a:gd name="T42" fmla="*/ 2147483647 w 512"/>
              <a:gd name="T43" fmla="*/ 2147483647 h 512"/>
              <a:gd name="T44" fmla="*/ 2147483647 w 512"/>
              <a:gd name="T45" fmla="*/ 2147483647 h 512"/>
              <a:gd name="T46" fmla="*/ 2147483647 w 512"/>
              <a:gd name="T47" fmla="*/ 2147483647 h 512"/>
              <a:gd name="T48" fmla="*/ 2147483647 w 512"/>
              <a:gd name="T49" fmla="*/ 2147483647 h 512"/>
              <a:gd name="T50" fmla="*/ 2147483647 w 512"/>
              <a:gd name="T51" fmla="*/ 2147483647 h 512"/>
              <a:gd name="T52" fmla="*/ 2147483647 w 512"/>
              <a:gd name="T53" fmla="*/ 2147483647 h 512"/>
              <a:gd name="T54" fmla="*/ 2147483647 w 512"/>
              <a:gd name="T55" fmla="*/ 2147483647 h 512"/>
              <a:gd name="T56" fmla="*/ 2147483647 w 512"/>
              <a:gd name="T57" fmla="*/ 2147483647 h 512"/>
              <a:gd name="T58" fmla="*/ 2147483647 w 512"/>
              <a:gd name="T59" fmla="*/ 2147483647 h 512"/>
              <a:gd name="T60" fmla="*/ 2147483647 w 512"/>
              <a:gd name="T61" fmla="*/ 2147483647 h 512"/>
              <a:gd name="T62" fmla="*/ 2147483647 w 512"/>
              <a:gd name="T63" fmla="*/ 2147483647 h 512"/>
              <a:gd name="T64" fmla="*/ 2147483647 w 512"/>
              <a:gd name="T65" fmla="*/ 2147483647 h 512"/>
              <a:gd name="T66" fmla="*/ 2147483647 w 512"/>
              <a:gd name="T67" fmla="*/ 2147483647 h 512"/>
              <a:gd name="T68" fmla="*/ 2147483647 w 512"/>
              <a:gd name="T69" fmla="*/ 2147483647 h 512"/>
              <a:gd name="T70" fmla="*/ 2147483647 w 512"/>
              <a:gd name="T71" fmla="*/ 2147483647 h 512"/>
              <a:gd name="T72" fmla="*/ 2147483647 w 512"/>
              <a:gd name="T73" fmla="*/ 2147483647 h 512"/>
              <a:gd name="T74" fmla="*/ 2147483647 w 512"/>
              <a:gd name="T75" fmla="*/ 2147483647 h 512"/>
              <a:gd name="T76" fmla="*/ 2147483647 w 512"/>
              <a:gd name="T77" fmla="*/ 2147483647 h 512"/>
              <a:gd name="T78" fmla="*/ 2147483647 w 512"/>
              <a:gd name="T79" fmla="*/ 2147483647 h 512"/>
              <a:gd name="T80" fmla="*/ 2147483647 w 512"/>
              <a:gd name="T81" fmla="*/ 2147483647 h 512"/>
              <a:gd name="T82" fmla="*/ 2147483647 w 512"/>
              <a:gd name="T83" fmla="*/ 2147483647 h 512"/>
              <a:gd name="T84" fmla="*/ 2147483647 w 512"/>
              <a:gd name="T85" fmla="*/ 2147483647 h 512"/>
              <a:gd name="T86" fmla="*/ 2147483647 w 512"/>
              <a:gd name="T87" fmla="*/ 2147483647 h 512"/>
              <a:gd name="T88" fmla="*/ 2147483647 w 512"/>
              <a:gd name="T89" fmla="*/ 2147483647 h 512"/>
              <a:gd name="T90" fmla="*/ 2147483647 w 512"/>
              <a:gd name="T91" fmla="*/ 2147483647 h 512"/>
              <a:gd name="T92" fmla="*/ 2147483647 w 512"/>
              <a:gd name="T93" fmla="*/ 2147483647 h 512"/>
              <a:gd name="T94" fmla="*/ 2147483647 w 512"/>
              <a:gd name="T95" fmla="*/ 2147483647 h 512"/>
              <a:gd name="T96" fmla="*/ 2147483647 w 512"/>
              <a:gd name="T97" fmla="*/ 2147483647 h 512"/>
              <a:gd name="T98" fmla="*/ 2147483647 w 512"/>
              <a:gd name="T99" fmla="*/ 2147483647 h 512"/>
              <a:gd name="T100" fmla="*/ 2147483647 w 512"/>
              <a:gd name="T101" fmla="*/ 2147483647 h 5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12" h="512">
                <a:moveTo>
                  <a:pt x="264" y="120"/>
                </a:moveTo>
                <a:cubicBezTo>
                  <a:pt x="343" y="151"/>
                  <a:pt x="343" y="151"/>
                  <a:pt x="343" y="151"/>
                </a:cubicBezTo>
                <a:cubicBezTo>
                  <a:pt x="341" y="156"/>
                  <a:pt x="341" y="156"/>
                  <a:pt x="341" y="156"/>
                </a:cubicBezTo>
                <a:cubicBezTo>
                  <a:pt x="331" y="161"/>
                  <a:pt x="331" y="161"/>
                  <a:pt x="331" y="161"/>
                </a:cubicBezTo>
                <a:cubicBezTo>
                  <a:pt x="329" y="162"/>
                  <a:pt x="327" y="164"/>
                  <a:pt x="326" y="167"/>
                </a:cubicBezTo>
                <a:cubicBezTo>
                  <a:pt x="291" y="256"/>
                  <a:pt x="291" y="256"/>
                  <a:pt x="291" y="256"/>
                </a:cubicBezTo>
                <a:cubicBezTo>
                  <a:pt x="290" y="261"/>
                  <a:pt x="291" y="266"/>
                  <a:pt x="294" y="268"/>
                </a:cubicBezTo>
                <a:cubicBezTo>
                  <a:pt x="315" y="285"/>
                  <a:pt x="315" y="285"/>
                  <a:pt x="315" y="285"/>
                </a:cubicBezTo>
                <a:cubicBezTo>
                  <a:pt x="306" y="308"/>
                  <a:pt x="306" y="308"/>
                  <a:pt x="306" y="308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5" y="239"/>
                  <a:pt x="195" y="239"/>
                  <a:pt x="195" y="239"/>
                </a:cubicBezTo>
                <a:cubicBezTo>
                  <a:pt x="221" y="240"/>
                  <a:pt x="221" y="240"/>
                  <a:pt x="221" y="240"/>
                </a:cubicBezTo>
                <a:cubicBezTo>
                  <a:pt x="226" y="241"/>
                  <a:pt x="230" y="238"/>
                  <a:pt x="232" y="233"/>
                </a:cubicBezTo>
                <a:cubicBezTo>
                  <a:pt x="266" y="144"/>
                  <a:pt x="266" y="144"/>
                  <a:pt x="266" y="144"/>
                </a:cubicBezTo>
                <a:cubicBezTo>
                  <a:pt x="267" y="141"/>
                  <a:pt x="267" y="138"/>
                  <a:pt x="266" y="136"/>
                </a:cubicBezTo>
                <a:cubicBezTo>
                  <a:pt x="261" y="126"/>
                  <a:pt x="261" y="126"/>
                  <a:pt x="261" y="126"/>
                </a:cubicBezTo>
                <a:lnTo>
                  <a:pt x="264" y="120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61" y="134"/>
                </a:moveTo>
                <a:cubicBezTo>
                  <a:pt x="261" y="96"/>
                  <a:pt x="261" y="96"/>
                  <a:pt x="261" y="96"/>
                </a:cubicBezTo>
                <a:cubicBezTo>
                  <a:pt x="256" y="94"/>
                  <a:pt x="250" y="97"/>
                  <a:pt x="247" y="102"/>
                </a:cubicBezTo>
                <a:cubicBezTo>
                  <a:pt x="240" y="122"/>
                  <a:pt x="240" y="122"/>
                  <a:pt x="240" y="122"/>
                </a:cubicBezTo>
                <a:cubicBezTo>
                  <a:pt x="239" y="125"/>
                  <a:pt x="239" y="128"/>
                  <a:pt x="240" y="131"/>
                </a:cubicBezTo>
                <a:cubicBezTo>
                  <a:pt x="244" y="140"/>
                  <a:pt x="244" y="140"/>
                  <a:pt x="244" y="140"/>
                </a:cubicBezTo>
                <a:cubicBezTo>
                  <a:pt x="214" y="219"/>
                  <a:pt x="214" y="219"/>
                  <a:pt x="214" y="219"/>
                </a:cubicBezTo>
                <a:cubicBezTo>
                  <a:pt x="188" y="218"/>
                  <a:pt x="188" y="218"/>
                  <a:pt x="188" y="218"/>
                </a:cubicBezTo>
                <a:cubicBezTo>
                  <a:pt x="184" y="217"/>
                  <a:pt x="180" y="220"/>
                  <a:pt x="178" y="224"/>
                </a:cubicBezTo>
                <a:cubicBezTo>
                  <a:pt x="163" y="264"/>
                  <a:pt x="163" y="264"/>
                  <a:pt x="163" y="264"/>
                </a:cubicBezTo>
                <a:cubicBezTo>
                  <a:pt x="162" y="267"/>
                  <a:pt x="162" y="270"/>
                  <a:pt x="163" y="272"/>
                </a:cubicBezTo>
                <a:cubicBezTo>
                  <a:pt x="164" y="275"/>
                  <a:pt x="166" y="277"/>
                  <a:pt x="169" y="278"/>
                </a:cubicBezTo>
                <a:cubicBezTo>
                  <a:pt x="229" y="301"/>
                  <a:pt x="229" y="301"/>
                  <a:pt x="229" y="301"/>
                </a:cubicBezTo>
                <a:cubicBezTo>
                  <a:pt x="194" y="391"/>
                  <a:pt x="194" y="391"/>
                  <a:pt x="194" y="391"/>
                </a:cubicBezTo>
                <a:cubicBezTo>
                  <a:pt x="192" y="396"/>
                  <a:pt x="195" y="402"/>
                  <a:pt x="200" y="404"/>
                </a:cubicBezTo>
                <a:cubicBezTo>
                  <a:pt x="202" y="405"/>
                  <a:pt x="203" y="405"/>
                  <a:pt x="204" y="405"/>
                </a:cubicBezTo>
                <a:cubicBezTo>
                  <a:pt x="208" y="405"/>
                  <a:pt x="212" y="402"/>
                  <a:pt x="214" y="398"/>
                </a:cubicBezTo>
                <a:cubicBezTo>
                  <a:pt x="248" y="308"/>
                  <a:pt x="248" y="308"/>
                  <a:pt x="248" y="308"/>
                </a:cubicBezTo>
                <a:cubicBezTo>
                  <a:pt x="308" y="331"/>
                  <a:pt x="308" y="331"/>
                  <a:pt x="308" y="331"/>
                </a:cubicBezTo>
                <a:cubicBezTo>
                  <a:pt x="309" y="332"/>
                  <a:pt x="311" y="332"/>
                  <a:pt x="312" y="332"/>
                </a:cubicBezTo>
                <a:cubicBezTo>
                  <a:pt x="316" y="332"/>
                  <a:pt x="320" y="329"/>
                  <a:pt x="322" y="325"/>
                </a:cubicBezTo>
                <a:cubicBezTo>
                  <a:pt x="337" y="285"/>
                  <a:pt x="337" y="285"/>
                  <a:pt x="337" y="285"/>
                </a:cubicBezTo>
                <a:cubicBezTo>
                  <a:pt x="339" y="281"/>
                  <a:pt x="338" y="276"/>
                  <a:pt x="334" y="273"/>
                </a:cubicBezTo>
                <a:cubicBezTo>
                  <a:pt x="314" y="257"/>
                  <a:pt x="314" y="257"/>
                  <a:pt x="314" y="257"/>
                </a:cubicBezTo>
                <a:cubicBezTo>
                  <a:pt x="344" y="178"/>
                  <a:pt x="344" y="178"/>
                  <a:pt x="344" y="178"/>
                </a:cubicBezTo>
                <a:cubicBezTo>
                  <a:pt x="354" y="174"/>
                  <a:pt x="354" y="174"/>
                  <a:pt x="354" y="174"/>
                </a:cubicBezTo>
                <a:cubicBezTo>
                  <a:pt x="356" y="173"/>
                  <a:pt x="358" y="171"/>
                  <a:pt x="359" y="168"/>
                </a:cubicBezTo>
                <a:cubicBezTo>
                  <a:pt x="367" y="148"/>
                  <a:pt x="367" y="148"/>
                  <a:pt x="367" y="148"/>
                </a:cubicBezTo>
                <a:cubicBezTo>
                  <a:pt x="369" y="143"/>
                  <a:pt x="366" y="137"/>
                  <a:pt x="361" y="134"/>
                </a:cubicBezTo>
                <a:close/>
              </a:path>
            </a:pathLst>
          </a:custGeom>
          <a:solidFill>
            <a:srgbClr val="00547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7" name="Freeform 324"/>
          <p:cNvSpPr>
            <a:spLocks noChangeAspect="1" noEditPoints="1"/>
          </p:cNvSpPr>
          <p:nvPr/>
        </p:nvSpPr>
        <p:spPr bwMode="auto">
          <a:xfrm>
            <a:off x="4347369" y="2514600"/>
            <a:ext cx="425450" cy="425450"/>
          </a:xfrm>
          <a:custGeom>
            <a:avLst/>
            <a:gdLst>
              <a:gd name="T0" fmla="*/ 2147483647 w 512"/>
              <a:gd name="T1" fmla="*/ 2147483647 h 512"/>
              <a:gd name="T2" fmla="*/ 2147483647 w 512"/>
              <a:gd name="T3" fmla="*/ 2147483647 h 512"/>
              <a:gd name="T4" fmla="*/ 2147483647 w 512"/>
              <a:gd name="T5" fmla="*/ 2147483647 h 512"/>
              <a:gd name="T6" fmla="*/ 2147483647 w 512"/>
              <a:gd name="T7" fmla="*/ 2147483647 h 512"/>
              <a:gd name="T8" fmla="*/ 2147483647 w 512"/>
              <a:gd name="T9" fmla="*/ 2147483647 h 512"/>
              <a:gd name="T10" fmla="*/ 2147483647 w 512"/>
              <a:gd name="T11" fmla="*/ 2147483647 h 512"/>
              <a:gd name="T12" fmla="*/ 2147483647 w 512"/>
              <a:gd name="T13" fmla="*/ 2147483647 h 512"/>
              <a:gd name="T14" fmla="*/ 2147483647 w 512"/>
              <a:gd name="T15" fmla="*/ 2147483647 h 512"/>
              <a:gd name="T16" fmla="*/ 2147483647 w 512"/>
              <a:gd name="T17" fmla="*/ 2147483647 h 512"/>
              <a:gd name="T18" fmla="*/ 2147483647 w 512"/>
              <a:gd name="T19" fmla="*/ 2147483647 h 512"/>
              <a:gd name="T20" fmla="*/ 2147483647 w 512"/>
              <a:gd name="T21" fmla="*/ 2147483647 h 512"/>
              <a:gd name="T22" fmla="*/ 2147483647 w 512"/>
              <a:gd name="T23" fmla="*/ 2147483647 h 512"/>
              <a:gd name="T24" fmla="*/ 2147483647 w 512"/>
              <a:gd name="T25" fmla="*/ 2147483647 h 512"/>
              <a:gd name="T26" fmla="*/ 2147483647 w 512"/>
              <a:gd name="T27" fmla="*/ 2147483647 h 512"/>
              <a:gd name="T28" fmla="*/ 2147483647 w 512"/>
              <a:gd name="T29" fmla="*/ 2147483647 h 512"/>
              <a:gd name="T30" fmla="*/ 2147483647 w 512"/>
              <a:gd name="T31" fmla="*/ 2147483647 h 512"/>
              <a:gd name="T32" fmla="*/ 2147483647 w 512"/>
              <a:gd name="T33" fmla="*/ 2147483647 h 512"/>
              <a:gd name="T34" fmla="*/ 2147483647 w 512"/>
              <a:gd name="T35" fmla="*/ 2147483647 h 512"/>
              <a:gd name="T36" fmla="*/ 2147483647 w 512"/>
              <a:gd name="T37" fmla="*/ 2147483647 h 512"/>
              <a:gd name="T38" fmla="*/ 0 w 512"/>
              <a:gd name="T39" fmla="*/ 2147483647 h 512"/>
              <a:gd name="T40" fmla="*/ 2147483647 w 512"/>
              <a:gd name="T41" fmla="*/ 0 h 512"/>
              <a:gd name="T42" fmla="*/ 2147483647 w 512"/>
              <a:gd name="T43" fmla="*/ 2147483647 h 512"/>
              <a:gd name="T44" fmla="*/ 2147483647 w 512"/>
              <a:gd name="T45" fmla="*/ 2147483647 h 512"/>
              <a:gd name="T46" fmla="*/ 2147483647 w 512"/>
              <a:gd name="T47" fmla="*/ 2147483647 h 512"/>
              <a:gd name="T48" fmla="*/ 2147483647 w 512"/>
              <a:gd name="T49" fmla="*/ 2147483647 h 512"/>
              <a:gd name="T50" fmla="*/ 2147483647 w 512"/>
              <a:gd name="T51" fmla="*/ 2147483647 h 512"/>
              <a:gd name="T52" fmla="*/ 2147483647 w 512"/>
              <a:gd name="T53" fmla="*/ 2147483647 h 512"/>
              <a:gd name="T54" fmla="*/ 2147483647 w 512"/>
              <a:gd name="T55" fmla="*/ 2147483647 h 512"/>
              <a:gd name="T56" fmla="*/ 2147483647 w 512"/>
              <a:gd name="T57" fmla="*/ 2147483647 h 512"/>
              <a:gd name="T58" fmla="*/ 2147483647 w 512"/>
              <a:gd name="T59" fmla="*/ 2147483647 h 512"/>
              <a:gd name="T60" fmla="*/ 2147483647 w 512"/>
              <a:gd name="T61" fmla="*/ 2147483647 h 512"/>
              <a:gd name="T62" fmla="*/ 2147483647 w 512"/>
              <a:gd name="T63" fmla="*/ 2147483647 h 512"/>
              <a:gd name="T64" fmla="*/ 2147483647 w 512"/>
              <a:gd name="T65" fmla="*/ 2147483647 h 512"/>
              <a:gd name="T66" fmla="*/ 2147483647 w 512"/>
              <a:gd name="T67" fmla="*/ 2147483647 h 512"/>
              <a:gd name="T68" fmla="*/ 2147483647 w 512"/>
              <a:gd name="T69" fmla="*/ 2147483647 h 512"/>
              <a:gd name="T70" fmla="*/ 2147483647 w 512"/>
              <a:gd name="T71" fmla="*/ 2147483647 h 512"/>
              <a:gd name="T72" fmla="*/ 2147483647 w 512"/>
              <a:gd name="T73" fmla="*/ 2147483647 h 512"/>
              <a:gd name="T74" fmla="*/ 2147483647 w 512"/>
              <a:gd name="T75" fmla="*/ 2147483647 h 512"/>
              <a:gd name="T76" fmla="*/ 2147483647 w 512"/>
              <a:gd name="T77" fmla="*/ 2147483647 h 512"/>
              <a:gd name="T78" fmla="*/ 2147483647 w 512"/>
              <a:gd name="T79" fmla="*/ 2147483647 h 512"/>
              <a:gd name="T80" fmla="*/ 2147483647 w 512"/>
              <a:gd name="T81" fmla="*/ 2147483647 h 512"/>
              <a:gd name="T82" fmla="*/ 2147483647 w 512"/>
              <a:gd name="T83" fmla="*/ 2147483647 h 512"/>
              <a:gd name="T84" fmla="*/ 2147483647 w 512"/>
              <a:gd name="T85" fmla="*/ 2147483647 h 512"/>
              <a:gd name="T86" fmla="*/ 2147483647 w 512"/>
              <a:gd name="T87" fmla="*/ 2147483647 h 512"/>
              <a:gd name="T88" fmla="*/ 2147483647 w 512"/>
              <a:gd name="T89" fmla="*/ 2147483647 h 512"/>
              <a:gd name="T90" fmla="*/ 2147483647 w 512"/>
              <a:gd name="T91" fmla="*/ 2147483647 h 512"/>
              <a:gd name="T92" fmla="*/ 2147483647 w 512"/>
              <a:gd name="T93" fmla="*/ 2147483647 h 512"/>
              <a:gd name="T94" fmla="*/ 2147483647 w 512"/>
              <a:gd name="T95" fmla="*/ 2147483647 h 512"/>
              <a:gd name="T96" fmla="*/ 2147483647 w 512"/>
              <a:gd name="T97" fmla="*/ 2147483647 h 512"/>
              <a:gd name="T98" fmla="*/ 2147483647 w 512"/>
              <a:gd name="T99" fmla="*/ 2147483647 h 512"/>
              <a:gd name="T100" fmla="*/ 2147483647 w 512"/>
              <a:gd name="T101" fmla="*/ 2147483647 h 5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12" h="512">
                <a:moveTo>
                  <a:pt x="264" y="120"/>
                </a:moveTo>
                <a:cubicBezTo>
                  <a:pt x="343" y="151"/>
                  <a:pt x="343" y="151"/>
                  <a:pt x="343" y="151"/>
                </a:cubicBezTo>
                <a:cubicBezTo>
                  <a:pt x="341" y="156"/>
                  <a:pt x="341" y="156"/>
                  <a:pt x="341" y="156"/>
                </a:cubicBezTo>
                <a:cubicBezTo>
                  <a:pt x="331" y="161"/>
                  <a:pt x="331" y="161"/>
                  <a:pt x="331" y="161"/>
                </a:cubicBezTo>
                <a:cubicBezTo>
                  <a:pt x="329" y="162"/>
                  <a:pt x="327" y="164"/>
                  <a:pt x="326" y="167"/>
                </a:cubicBezTo>
                <a:cubicBezTo>
                  <a:pt x="291" y="256"/>
                  <a:pt x="291" y="256"/>
                  <a:pt x="291" y="256"/>
                </a:cubicBezTo>
                <a:cubicBezTo>
                  <a:pt x="290" y="261"/>
                  <a:pt x="291" y="266"/>
                  <a:pt x="294" y="268"/>
                </a:cubicBezTo>
                <a:cubicBezTo>
                  <a:pt x="315" y="285"/>
                  <a:pt x="315" y="285"/>
                  <a:pt x="315" y="285"/>
                </a:cubicBezTo>
                <a:cubicBezTo>
                  <a:pt x="306" y="308"/>
                  <a:pt x="306" y="308"/>
                  <a:pt x="306" y="308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5" y="239"/>
                  <a:pt x="195" y="239"/>
                  <a:pt x="195" y="239"/>
                </a:cubicBezTo>
                <a:cubicBezTo>
                  <a:pt x="221" y="240"/>
                  <a:pt x="221" y="240"/>
                  <a:pt x="221" y="240"/>
                </a:cubicBezTo>
                <a:cubicBezTo>
                  <a:pt x="226" y="241"/>
                  <a:pt x="230" y="238"/>
                  <a:pt x="232" y="233"/>
                </a:cubicBezTo>
                <a:cubicBezTo>
                  <a:pt x="266" y="144"/>
                  <a:pt x="266" y="144"/>
                  <a:pt x="266" y="144"/>
                </a:cubicBezTo>
                <a:cubicBezTo>
                  <a:pt x="267" y="141"/>
                  <a:pt x="267" y="138"/>
                  <a:pt x="266" y="136"/>
                </a:cubicBezTo>
                <a:cubicBezTo>
                  <a:pt x="261" y="126"/>
                  <a:pt x="261" y="126"/>
                  <a:pt x="261" y="126"/>
                </a:cubicBezTo>
                <a:lnTo>
                  <a:pt x="264" y="120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61" y="134"/>
                </a:moveTo>
                <a:cubicBezTo>
                  <a:pt x="261" y="96"/>
                  <a:pt x="261" y="96"/>
                  <a:pt x="261" y="96"/>
                </a:cubicBezTo>
                <a:cubicBezTo>
                  <a:pt x="256" y="94"/>
                  <a:pt x="250" y="97"/>
                  <a:pt x="247" y="102"/>
                </a:cubicBezTo>
                <a:cubicBezTo>
                  <a:pt x="240" y="122"/>
                  <a:pt x="240" y="122"/>
                  <a:pt x="240" y="122"/>
                </a:cubicBezTo>
                <a:cubicBezTo>
                  <a:pt x="239" y="125"/>
                  <a:pt x="239" y="128"/>
                  <a:pt x="240" y="131"/>
                </a:cubicBezTo>
                <a:cubicBezTo>
                  <a:pt x="244" y="140"/>
                  <a:pt x="244" y="140"/>
                  <a:pt x="244" y="140"/>
                </a:cubicBezTo>
                <a:cubicBezTo>
                  <a:pt x="214" y="219"/>
                  <a:pt x="214" y="219"/>
                  <a:pt x="214" y="219"/>
                </a:cubicBezTo>
                <a:cubicBezTo>
                  <a:pt x="188" y="218"/>
                  <a:pt x="188" y="218"/>
                  <a:pt x="188" y="218"/>
                </a:cubicBezTo>
                <a:cubicBezTo>
                  <a:pt x="184" y="217"/>
                  <a:pt x="180" y="220"/>
                  <a:pt x="178" y="224"/>
                </a:cubicBezTo>
                <a:cubicBezTo>
                  <a:pt x="163" y="264"/>
                  <a:pt x="163" y="264"/>
                  <a:pt x="163" y="264"/>
                </a:cubicBezTo>
                <a:cubicBezTo>
                  <a:pt x="162" y="267"/>
                  <a:pt x="162" y="270"/>
                  <a:pt x="163" y="272"/>
                </a:cubicBezTo>
                <a:cubicBezTo>
                  <a:pt x="164" y="275"/>
                  <a:pt x="166" y="277"/>
                  <a:pt x="169" y="278"/>
                </a:cubicBezTo>
                <a:cubicBezTo>
                  <a:pt x="229" y="301"/>
                  <a:pt x="229" y="301"/>
                  <a:pt x="229" y="301"/>
                </a:cubicBezTo>
                <a:cubicBezTo>
                  <a:pt x="194" y="391"/>
                  <a:pt x="194" y="391"/>
                  <a:pt x="194" y="391"/>
                </a:cubicBezTo>
                <a:cubicBezTo>
                  <a:pt x="192" y="396"/>
                  <a:pt x="195" y="402"/>
                  <a:pt x="200" y="404"/>
                </a:cubicBezTo>
                <a:cubicBezTo>
                  <a:pt x="202" y="405"/>
                  <a:pt x="203" y="405"/>
                  <a:pt x="204" y="405"/>
                </a:cubicBezTo>
                <a:cubicBezTo>
                  <a:pt x="208" y="405"/>
                  <a:pt x="212" y="402"/>
                  <a:pt x="214" y="398"/>
                </a:cubicBezTo>
                <a:cubicBezTo>
                  <a:pt x="248" y="308"/>
                  <a:pt x="248" y="308"/>
                  <a:pt x="248" y="308"/>
                </a:cubicBezTo>
                <a:cubicBezTo>
                  <a:pt x="308" y="331"/>
                  <a:pt x="308" y="331"/>
                  <a:pt x="308" y="331"/>
                </a:cubicBezTo>
                <a:cubicBezTo>
                  <a:pt x="309" y="332"/>
                  <a:pt x="311" y="332"/>
                  <a:pt x="312" y="332"/>
                </a:cubicBezTo>
                <a:cubicBezTo>
                  <a:pt x="316" y="332"/>
                  <a:pt x="320" y="329"/>
                  <a:pt x="322" y="325"/>
                </a:cubicBezTo>
                <a:cubicBezTo>
                  <a:pt x="337" y="285"/>
                  <a:pt x="337" y="285"/>
                  <a:pt x="337" y="285"/>
                </a:cubicBezTo>
                <a:cubicBezTo>
                  <a:pt x="339" y="281"/>
                  <a:pt x="338" y="276"/>
                  <a:pt x="334" y="273"/>
                </a:cubicBezTo>
                <a:cubicBezTo>
                  <a:pt x="314" y="257"/>
                  <a:pt x="314" y="257"/>
                  <a:pt x="314" y="257"/>
                </a:cubicBezTo>
                <a:cubicBezTo>
                  <a:pt x="344" y="178"/>
                  <a:pt x="344" y="178"/>
                  <a:pt x="344" y="178"/>
                </a:cubicBezTo>
                <a:cubicBezTo>
                  <a:pt x="354" y="174"/>
                  <a:pt x="354" y="174"/>
                  <a:pt x="354" y="174"/>
                </a:cubicBezTo>
                <a:cubicBezTo>
                  <a:pt x="356" y="173"/>
                  <a:pt x="358" y="171"/>
                  <a:pt x="359" y="168"/>
                </a:cubicBezTo>
                <a:cubicBezTo>
                  <a:pt x="367" y="148"/>
                  <a:pt x="367" y="148"/>
                  <a:pt x="367" y="148"/>
                </a:cubicBezTo>
                <a:cubicBezTo>
                  <a:pt x="369" y="143"/>
                  <a:pt x="366" y="137"/>
                  <a:pt x="361" y="134"/>
                </a:cubicBezTo>
                <a:close/>
              </a:path>
            </a:pathLst>
          </a:custGeom>
          <a:solidFill>
            <a:srgbClr val="00547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" name="Freeform 324"/>
          <p:cNvSpPr>
            <a:spLocks noChangeAspect="1" noEditPoints="1"/>
          </p:cNvSpPr>
          <p:nvPr/>
        </p:nvSpPr>
        <p:spPr bwMode="auto">
          <a:xfrm>
            <a:off x="4359275" y="4890294"/>
            <a:ext cx="425450" cy="425450"/>
          </a:xfrm>
          <a:custGeom>
            <a:avLst/>
            <a:gdLst>
              <a:gd name="T0" fmla="*/ 2147483647 w 512"/>
              <a:gd name="T1" fmla="*/ 2147483647 h 512"/>
              <a:gd name="T2" fmla="*/ 2147483647 w 512"/>
              <a:gd name="T3" fmla="*/ 2147483647 h 512"/>
              <a:gd name="T4" fmla="*/ 2147483647 w 512"/>
              <a:gd name="T5" fmla="*/ 2147483647 h 512"/>
              <a:gd name="T6" fmla="*/ 2147483647 w 512"/>
              <a:gd name="T7" fmla="*/ 2147483647 h 512"/>
              <a:gd name="T8" fmla="*/ 2147483647 w 512"/>
              <a:gd name="T9" fmla="*/ 2147483647 h 512"/>
              <a:gd name="T10" fmla="*/ 2147483647 w 512"/>
              <a:gd name="T11" fmla="*/ 2147483647 h 512"/>
              <a:gd name="T12" fmla="*/ 2147483647 w 512"/>
              <a:gd name="T13" fmla="*/ 2147483647 h 512"/>
              <a:gd name="T14" fmla="*/ 2147483647 w 512"/>
              <a:gd name="T15" fmla="*/ 2147483647 h 512"/>
              <a:gd name="T16" fmla="*/ 2147483647 w 512"/>
              <a:gd name="T17" fmla="*/ 2147483647 h 512"/>
              <a:gd name="T18" fmla="*/ 2147483647 w 512"/>
              <a:gd name="T19" fmla="*/ 2147483647 h 512"/>
              <a:gd name="T20" fmla="*/ 2147483647 w 512"/>
              <a:gd name="T21" fmla="*/ 2147483647 h 512"/>
              <a:gd name="T22" fmla="*/ 2147483647 w 512"/>
              <a:gd name="T23" fmla="*/ 2147483647 h 512"/>
              <a:gd name="T24" fmla="*/ 2147483647 w 512"/>
              <a:gd name="T25" fmla="*/ 2147483647 h 512"/>
              <a:gd name="T26" fmla="*/ 2147483647 w 512"/>
              <a:gd name="T27" fmla="*/ 2147483647 h 512"/>
              <a:gd name="T28" fmla="*/ 2147483647 w 512"/>
              <a:gd name="T29" fmla="*/ 2147483647 h 512"/>
              <a:gd name="T30" fmla="*/ 2147483647 w 512"/>
              <a:gd name="T31" fmla="*/ 2147483647 h 512"/>
              <a:gd name="T32" fmla="*/ 2147483647 w 512"/>
              <a:gd name="T33" fmla="*/ 2147483647 h 512"/>
              <a:gd name="T34" fmla="*/ 2147483647 w 512"/>
              <a:gd name="T35" fmla="*/ 2147483647 h 512"/>
              <a:gd name="T36" fmla="*/ 2147483647 w 512"/>
              <a:gd name="T37" fmla="*/ 2147483647 h 512"/>
              <a:gd name="T38" fmla="*/ 0 w 512"/>
              <a:gd name="T39" fmla="*/ 2147483647 h 512"/>
              <a:gd name="T40" fmla="*/ 2147483647 w 512"/>
              <a:gd name="T41" fmla="*/ 0 h 512"/>
              <a:gd name="T42" fmla="*/ 2147483647 w 512"/>
              <a:gd name="T43" fmla="*/ 2147483647 h 512"/>
              <a:gd name="T44" fmla="*/ 2147483647 w 512"/>
              <a:gd name="T45" fmla="*/ 2147483647 h 512"/>
              <a:gd name="T46" fmla="*/ 2147483647 w 512"/>
              <a:gd name="T47" fmla="*/ 2147483647 h 512"/>
              <a:gd name="T48" fmla="*/ 2147483647 w 512"/>
              <a:gd name="T49" fmla="*/ 2147483647 h 512"/>
              <a:gd name="T50" fmla="*/ 2147483647 w 512"/>
              <a:gd name="T51" fmla="*/ 2147483647 h 512"/>
              <a:gd name="T52" fmla="*/ 2147483647 w 512"/>
              <a:gd name="T53" fmla="*/ 2147483647 h 512"/>
              <a:gd name="T54" fmla="*/ 2147483647 w 512"/>
              <a:gd name="T55" fmla="*/ 2147483647 h 512"/>
              <a:gd name="T56" fmla="*/ 2147483647 w 512"/>
              <a:gd name="T57" fmla="*/ 2147483647 h 512"/>
              <a:gd name="T58" fmla="*/ 2147483647 w 512"/>
              <a:gd name="T59" fmla="*/ 2147483647 h 512"/>
              <a:gd name="T60" fmla="*/ 2147483647 w 512"/>
              <a:gd name="T61" fmla="*/ 2147483647 h 512"/>
              <a:gd name="T62" fmla="*/ 2147483647 w 512"/>
              <a:gd name="T63" fmla="*/ 2147483647 h 512"/>
              <a:gd name="T64" fmla="*/ 2147483647 w 512"/>
              <a:gd name="T65" fmla="*/ 2147483647 h 512"/>
              <a:gd name="T66" fmla="*/ 2147483647 w 512"/>
              <a:gd name="T67" fmla="*/ 2147483647 h 512"/>
              <a:gd name="T68" fmla="*/ 2147483647 w 512"/>
              <a:gd name="T69" fmla="*/ 2147483647 h 512"/>
              <a:gd name="T70" fmla="*/ 2147483647 w 512"/>
              <a:gd name="T71" fmla="*/ 2147483647 h 512"/>
              <a:gd name="T72" fmla="*/ 2147483647 w 512"/>
              <a:gd name="T73" fmla="*/ 2147483647 h 512"/>
              <a:gd name="T74" fmla="*/ 2147483647 w 512"/>
              <a:gd name="T75" fmla="*/ 2147483647 h 512"/>
              <a:gd name="T76" fmla="*/ 2147483647 w 512"/>
              <a:gd name="T77" fmla="*/ 2147483647 h 512"/>
              <a:gd name="T78" fmla="*/ 2147483647 w 512"/>
              <a:gd name="T79" fmla="*/ 2147483647 h 512"/>
              <a:gd name="T80" fmla="*/ 2147483647 w 512"/>
              <a:gd name="T81" fmla="*/ 2147483647 h 512"/>
              <a:gd name="T82" fmla="*/ 2147483647 w 512"/>
              <a:gd name="T83" fmla="*/ 2147483647 h 512"/>
              <a:gd name="T84" fmla="*/ 2147483647 w 512"/>
              <a:gd name="T85" fmla="*/ 2147483647 h 512"/>
              <a:gd name="T86" fmla="*/ 2147483647 w 512"/>
              <a:gd name="T87" fmla="*/ 2147483647 h 512"/>
              <a:gd name="T88" fmla="*/ 2147483647 w 512"/>
              <a:gd name="T89" fmla="*/ 2147483647 h 512"/>
              <a:gd name="T90" fmla="*/ 2147483647 w 512"/>
              <a:gd name="T91" fmla="*/ 2147483647 h 512"/>
              <a:gd name="T92" fmla="*/ 2147483647 w 512"/>
              <a:gd name="T93" fmla="*/ 2147483647 h 512"/>
              <a:gd name="T94" fmla="*/ 2147483647 w 512"/>
              <a:gd name="T95" fmla="*/ 2147483647 h 512"/>
              <a:gd name="T96" fmla="*/ 2147483647 w 512"/>
              <a:gd name="T97" fmla="*/ 2147483647 h 512"/>
              <a:gd name="T98" fmla="*/ 2147483647 w 512"/>
              <a:gd name="T99" fmla="*/ 2147483647 h 512"/>
              <a:gd name="T100" fmla="*/ 2147483647 w 512"/>
              <a:gd name="T101" fmla="*/ 2147483647 h 5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12" h="512">
                <a:moveTo>
                  <a:pt x="264" y="120"/>
                </a:moveTo>
                <a:cubicBezTo>
                  <a:pt x="343" y="151"/>
                  <a:pt x="343" y="151"/>
                  <a:pt x="343" y="151"/>
                </a:cubicBezTo>
                <a:cubicBezTo>
                  <a:pt x="341" y="156"/>
                  <a:pt x="341" y="156"/>
                  <a:pt x="341" y="156"/>
                </a:cubicBezTo>
                <a:cubicBezTo>
                  <a:pt x="331" y="161"/>
                  <a:pt x="331" y="161"/>
                  <a:pt x="331" y="161"/>
                </a:cubicBezTo>
                <a:cubicBezTo>
                  <a:pt x="329" y="162"/>
                  <a:pt x="327" y="164"/>
                  <a:pt x="326" y="167"/>
                </a:cubicBezTo>
                <a:cubicBezTo>
                  <a:pt x="291" y="256"/>
                  <a:pt x="291" y="256"/>
                  <a:pt x="291" y="256"/>
                </a:cubicBezTo>
                <a:cubicBezTo>
                  <a:pt x="290" y="261"/>
                  <a:pt x="291" y="266"/>
                  <a:pt x="294" y="268"/>
                </a:cubicBezTo>
                <a:cubicBezTo>
                  <a:pt x="315" y="285"/>
                  <a:pt x="315" y="285"/>
                  <a:pt x="315" y="285"/>
                </a:cubicBezTo>
                <a:cubicBezTo>
                  <a:pt x="306" y="308"/>
                  <a:pt x="306" y="308"/>
                  <a:pt x="306" y="308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5" y="239"/>
                  <a:pt x="195" y="239"/>
                  <a:pt x="195" y="239"/>
                </a:cubicBezTo>
                <a:cubicBezTo>
                  <a:pt x="221" y="240"/>
                  <a:pt x="221" y="240"/>
                  <a:pt x="221" y="240"/>
                </a:cubicBezTo>
                <a:cubicBezTo>
                  <a:pt x="226" y="241"/>
                  <a:pt x="230" y="238"/>
                  <a:pt x="232" y="233"/>
                </a:cubicBezTo>
                <a:cubicBezTo>
                  <a:pt x="266" y="144"/>
                  <a:pt x="266" y="144"/>
                  <a:pt x="266" y="144"/>
                </a:cubicBezTo>
                <a:cubicBezTo>
                  <a:pt x="267" y="141"/>
                  <a:pt x="267" y="138"/>
                  <a:pt x="266" y="136"/>
                </a:cubicBezTo>
                <a:cubicBezTo>
                  <a:pt x="261" y="126"/>
                  <a:pt x="261" y="126"/>
                  <a:pt x="261" y="126"/>
                </a:cubicBezTo>
                <a:lnTo>
                  <a:pt x="264" y="120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61" y="134"/>
                </a:moveTo>
                <a:cubicBezTo>
                  <a:pt x="261" y="96"/>
                  <a:pt x="261" y="96"/>
                  <a:pt x="261" y="96"/>
                </a:cubicBezTo>
                <a:cubicBezTo>
                  <a:pt x="256" y="94"/>
                  <a:pt x="250" y="97"/>
                  <a:pt x="247" y="102"/>
                </a:cubicBezTo>
                <a:cubicBezTo>
                  <a:pt x="240" y="122"/>
                  <a:pt x="240" y="122"/>
                  <a:pt x="240" y="122"/>
                </a:cubicBezTo>
                <a:cubicBezTo>
                  <a:pt x="239" y="125"/>
                  <a:pt x="239" y="128"/>
                  <a:pt x="240" y="131"/>
                </a:cubicBezTo>
                <a:cubicBezTo>
                  <a:pt x="244" y="140"/>
                  <a:pt x="244" y="140"/>
                  <a:pt x="244" y="140"/>
                </a:cubicBezTo>
                <a:cubicBezTo>
                  <a:pt x="214" y="219"/>
                  <a:pt x="214" y="219"/>
                  <a:pt x="214" y="219"/>
                </a:cubicBezTo>
                <a:cubicBezTo>
                  <a:pt x="188" y="218"/>
                  <a:pt x="188" y="218"/>
                  <a:pt x="188" y="218"/>
                </a:cubicBezTo>
                <a:cubicBezTo>
                  <a:pt x="184" y="217"/>
                  <a:pt x="180" y="220"/>
                  <a:pt x="178" y="224"/>
                </a:cubicBezTo>
                <a:cubicBezTo>
                  <a:pt x="163" y="264"/>
                  <a:pt x="163" y="264"/>
                  <a:pt x="163" y="264"/>
                </a:cubicBezTo>
                <a:cubicBezTo>
                  <a:pt x="162" y="267"/>
                  <a:pt x="162" y="270"/>
                  <a:pt x="163" y="272"/>
                </a:cubicBezTo>
                <a:cubicBezTo>
                  <a:pt x="164" y="275"/>
                  <a:pt x="166" y="277"/>
                  <a:pt x="169" y="278"/>
                </a:cubicBezTo>
                <a:cubicBezTo>
                  <a:pt x="229" y="301"/>
                  <a:pt x="229" y="301"/>
                  <a:pt x="229" y="301"/>
                </a:cubicBezTo>
                <a:cubicBezTo>
                  <a:pt x="194" y="391"/>
                  <a:pt x="194" y="391"/>
                  <a:pt x="194" y="391"/>
                </a:cubicBezTo>
                <a:cubicBezTo>
                  <a:pt x="192" y="396"/>
                  <a:pt x="195" y="402"/>
                  <a:pt x="200" y="404"/>
                </a:cubicBezTo>
                <a:cubicBezTo>
                  <a:pt x="202" y="405"/>
                  <a:pt x="203" y="405"/>
                  <a:pt x="204" y="405"/>
                </a:cubicBezTo>
                <a:cubicBezTo>
                  <a:pt x="208" y="405"/>
                  <a:pt x="212" y="402"/>
                  <a:pt x="214" y="398"/>
                </a:cubicBezTo>
                <a:cubicBezTo>
                  <a:pt x="248" y="308"/>
                  <a:pt x="248" y="308"/>
                  <a:pt x="248" y="308"/>
                </a:cubicBezTo>
                <a:cubicBezTo>
                  <a:pt x="308" y="331"/>
                  <a:pt x="308" y="331"/>
                  <a:pt x="308" y="331"/>
                </a:cubicBezTo>
                <a:cubicBezTo>
                  <a:pt x="309" y="332"/>
                  <a:pt x="311" y="332"/>
                  <a:pt x="312" y="332"/>
                </a:cubicBezTo>
                <a:cubicBezTo>
                  <a:pt x="316" y="332"/>
                  <a:pt x="320" y="329"/>
                  <a:pt x="322" y="325"/>
                </a:cubicBezTo>
                <a:cubicBezTo>
                  <a:pt x="337" y="285"/>
                  <a:pt x="337" y="285"/>
                  <a:pt x="337" y="285"/>
                </a:cubicBezTo>
                <a:cubicBezTo>
                  <a:pt x="339" y="281"/>
                  <a:pt x="338" y="276"/>
                  <a:pt x="334" y="273"/>
                </a:cubicBezTo>
                <a:cubicBezTo>
                  <a:pt x="314" y="257"/>
                  <a:pt x="314" y="257"/>
                  <a:pt x="314" y="257"/>
                </a:cubicBezTo>
                <a:cubicBezTo>
                  <a:pt x="344" y="178"/>
                  <a:pt x="344" y="178"/>
                  <a:pt x="344" y="178"/>
                </a:cubicBezTo>
                <a:cubicBezTo>
                  <a:pt x="354" y="174"/>
                  <a:pt x="354" y="174"/>
                  <a:pt x="354" y="174"/>
                </a:cubicBezTo>
                <a:cubicBezTo>
                  <a:pt x="356" y="173"/>
                  <a:pt x="358" y="171"/>
                  <a:pt x="359" y="168"/>
                </a:cubicBezTo>
                <a:cubicBezTo>
                  <a:pt x="367" y="148"/>
                  <a:pt x="367" y="148"/>
                  <a:pt x="367" y="148"/>
                </a:cubicBezTo>
                <a:cubicBezTo>
                  <a:pt x="369" y="143"/>
                  <a:pt x="366" y="137"/>
                  <a:pt x="361" y="134"/>
                </a:cubicBezTo>
                <a:close/>
              </a:path>
            </a:pathLst>
          </a:custGeom>
          <a:solidFill>
            <a:srgbClr val="00547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0" name="Freeform 324"/>
          <p:cNvSpPr>
            <a:spLocks noChangeAspect="1" noEditPoints="1"/>
          </p:cNvSpPr>
          <p:nvPr/>
        </p:nvSpPr>
        <p:spPr bwMode="auto">
          <a:xfrm>
            <a:off x="5456238" y="4072334"/>
            <a:ext cx="425450" cy="425450"/>
          </a:xfrm>
          <a:custGeom>
            <a:avLst/>
            <a:gdLst>
              <a:gd name="T0" fmla="*/ 2147483647 w 512"/>
              <a:gd name="T1" fmla="*/ 2147483647 h 512"/>
              <a:gd name="T2" fmla="*/ 2147483647 w 512"/>
              <a:gd name="T3" fmla="*/ 2147483647 h 512"/>
              <a:gd name="T4" fmla="*/ 2147483647 w 512"/>
              <a:gd name="T5" fmla="*/ 2147483647 h 512"/>
              <a:gd name="T6" fmla="*/ 2147483647 w 512"/>
              <a:gd name="T7" fmla="*/ 2147483647 h 512"/>
              <a:gd name="T8" fmla="*/ 2147483647 w 512"/>
              <a:gd name="T9" fmla="*/ 2147483647 h 512"/>
              <a:gd name="T10" fmla="*/ 2147483647 w 512"/>
              <a:gd name="T11" fmla="*/ 2147483647 h 512"/>
              <a:gd name="T12" fmla="*/ 2147483647 w 512"/>
              <a:gd name="T13" fmla="*/ 2147483647 h 512"/>
              <a:gd name="T14" fmla="*/ 2147483647 w 512"/>
              <a:gd name="T15" fmla="*/ 2147483647 h 512"/>
              <a:gd name="T16" fmla="*/ 2147483647 w 512"/>
              <a:gd name="T17" fmla="*/ 2147483647 h 512"/>
              <a:gd name="T18" fmla="*/ 2147483647 w 512"/>
              <a:gd name="T19" fmla="*/ 2147483647 h 512"/>
              <a:gd name="T20" fmla="*/ 2147483647 w 512"/>
              <a:gd name="T21" fmla="*/ 2147483647 h 512"/>
              <a:gd name="T22" fmla="*/ 2147483647 w 512"/>
              <a:gd name="T23" fmla="*/ 2147483647 h 512"/>
              <a:gd name="T24" fmla="*/ 2147483647 w 512"/>
              <a:gd name="T25" fmla="*/ 2147483647 h 512"/>
              <a:gd name="T26" fmla="*/ 2147483647 w 512"/>
              <a:gd name="T27" fmla="*/ 2147483647 h 512"/>
              <a:gd name="T28" fmla="*/ 2147483647 w 512"/>
              <a:gd name="T29" fmla="*/ 2147483647 h 512"/>
              <a:gd name="T30" fmla="*/ 2147483647 w 512"/>
              <a:gd name="T31" fmla="*/ 2147483647 h 512"/>
              <a:gd name="T32" fmla="*/ 2147483647 w 512"/>
              <a:gd name="T33" fmla="*/ 2147483647 h 512"/>
              <a:gd name="T34" fmla="*/ 2147483647 w 512"/>
              <a:gd name="T35" fmla="*/ 2147483647 h 512"/>
              <a:gd name="T36" fmla="*/ 2147483647 w 512"/>
              <a:gd name="T37" fmla="*/ 2147483647 h 512"/>
              <a:gd name="T38" fmla="*/ 0 w 512"/>
              <a:gd name="T39" fmla="*/ 2147483647 h 512"/>
              <a:gd name="T40" fmla="*/ 2147483647 w 512"/>
              <a:gd name="T41" fmla="*/ 0 h 512"/>
              <a:gd name="T42" fmla="*/ 2147483647 w 512"/>
              <a:gd name="T43" fmla="*/ 2147483647 h 512"/>
              <a:gd name="T44" fmla="*/ 2147483647 w 512"/>
              <a:gd name="T45" fmla="*/ 2147483647 h 512"/>
              <a:gd name="T46" fmla="*/ 2147483647 w 512"/>
              <a:gd name="T47" fmla="*/ 2147483647 h 512"/>
              <a:gd name="T48" fmla="*/ 2147483647 w 512"/>
              <a:gd name="T49" fmla="*/ 2147483647 h 512"/>
              <a:gd name="T50" fmla="*/ 2147483647 w 512"/>
              <a:gd name="T51" fmla="*/ 2147483647 h 512"/>
              <a:gd name="T52" fmla="*/ 2147483647 w 512"/>
              <a:gd name="T53" fmla="*/ 2147483647 h 512"/>
              <a:gd name="T54" fmla="*/ 2147483647 w 512"/>
              <a:gd name="T55" fmla="*/ 2147483647 h 512"/>
              <a:gd name="T56" fmla="*/ 2147483647 w 512"/>
              <a:gd name="T57" fmla="*/ 2147483647 h 512"/>
              <a:gd name="T58" fmla="*/ 2147483647 w 512"/>
              <a:gd name="T59" fmla="*/ 2147483647 h 512"/>
              <a:gd name="T60" fmla="*/ 2147483647 w 512"/>
              <a:gd name="T61" fmla="*/ 2147483647 h 512"/>
              <a:gd name="T62" fmla="*/ 2147483647 w 512"/>
              <a:gd name="T63" fmla="*/ 2147483647 h 512"/>
              <a:gd name="T64" fmla="*/ 2147483647 w 512"/>
              <a:gd name="T65" fmla="*/ 2147483647 h 512"/>
              <a:gd name="T66" fmla="*/ 2147483647 w 512"/>
              <a:gd name="T67" fmla="*/ 2147483647 h 512"/>
              <a:gd name="T68" fmla="*/ 2147483647 w 512"/>
              <a:gd name="T69" fmla="*/ 2147483647 h 512"/>
              <a:gd name="T70" fmla="*/ 2147483647 w 512"/>
              <a:gd name="T71" fmla="*/ 2147483647 h 512"/>
              <a:gd name="T72" fmla="*/ 2147483647 w 512"/>
              <a:gd name="T73" fmla="*/ 2147483647 h 512"/>
              <a:gd name="T74" fmla="*/ 2147483647 w 512"/>
              <a:gd name="T75" fmla="*/ 2147483647 h 512"/>
              <a:gd name="T76" fmla="*/ 2147483647 w 512"/>
              <a:gd name="T77" fmla="*/ 2147483647 h 512"/>
              <a:gd name="T78" fmla="*/ 2147483647 w 512"/>
              <a:gd name="T79" fmla="*/ 2147483647 h 512"/>
              <a:gd name="T80" fmla="*/ 2147483647 w 512"/>
              <a:gd name="T81" fmla="*/ 2147483647 h 512"/>
              <a:gd name="T82" fmla="*/ 2147483647 w 512"/>
              <a:gd name="T83" fmla="*/ 2147483647 h 512"/>
              <a:gd name="T84" fmla="*/ 2147483647 w 512"/>
              <a:gd name="T85" fmla="*/ 2147483647 h 512"/>
              <a:gd name="T86" fmla="*/ 2147483647 w 512"/>
              <a:gd name="T87" fmla="*/ 2147483647 h 512"/>
              <a:gd name="T88" fmla="*/ 2147483647 w 512"/>
              <a:gd name="T89" fmla="*/ 2147483647 h 512"/>
              <a:gd name="T90" fmla="*/ 2147483647 w 512"/>
              <a:gd name="T91" fmla="*/ 2147483647 h 512"/>
              <a:gd name="T92" fmla="*/ 2147483647 w 512"/>
              <a:gd name="T93" fmla="*/ 2147483647 h 512"/>
              <a:gd name="T94" fmla="*/ 2147483647 w 512"/>
              <a:gd name="T95" fmla="*/ 2147483647 h 512"/>
              <a:gd name="T96" fmla="*/ 2147483647 w 512"/>
              <a:gd name="T97" fmla="*/ 2147483647 h 512"/>
              <a:gd name="T98" fmla="*/ 2147483647 w 512"/>
              <a:gd name="T99" fmla="*/ 2147483647 h 512"/>
              <a:gd name="T100" fmla="*/ 2147483647 w 512"/>
              <a:gd name="T101" fmla="*/ 2147483647 h 5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12" h="512">
                <a:moveTo>
                  <a:pt x="264" y="120"/>
                </a:moveTo>
                <a:cubicBezTo>
                  <a:pt x="343" y="151"/>
                  <a:pt x="343" y="151"/>
                  <a:pt x="343" y="151"/>
                </a:cubicBezTo>
                <a:cubicBezTo>
                  <a:pt x="341" y="156"/>
                  <a:pt x="341" y="156"/>
                  <a:pt x="341" y="156"/>
                </a:cubicBezTo>
                <a:cubicBezTo>
                  <a:pt x="331" y="161"/>
                  <a:pt x="331" y="161"/>
                  <a:pt x="331" y="161"/>
                </a:cubicBezTo>
                <a:cubicBezTo>
                  <a:pt x="329" y="162"/>
                  <a:pt x="327" y="164"/>
                  <a:pt x="326" y="167"/>
                </a:cubicBezTo>
                <a:cubicBezTo>
                  <a:pt x="291" y="256"/>
                  <a:pt x="291" y="256"/>
                  <a:pt x="291" y="256"/>
                </a:cubicBezTo>
                <a:cubicBezTo>
                  <a:pt x="290" y="261"/>
                  <a:pt x="291" y="266"/>
                  <a:pt x="294" y="268"/>
                </a:cubicBezTo>
                <a:cubicBezTo>
                  <a:pt x="315" y="285"/>
                  <a:pt x="315" y="285"/>
                  <a:pt x="315" y="285"/>
                </a:cubicBezTo>
                <a:cubicBezTo>
                  <a:pt x="306" y="308"/>
                  <a:pt x="306" y="308"/>
                  <a:pt x="306" y="308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5" y="239"/>
                  <a:pt x="195" y="239"/>
                  <a:pt x="195" y="239"/>
                </a:cubicBezTo>
                <a:cubicBezTo>
                  <a:pt x="221" y="240"/>
                  <a:pt x="221" y="240"/>
                  <a:pt x="221" y="240"/>
                </a:cubicBezTo>
                <a:cubicBezTo>
                  <a:pt x="226" y="241"/>
                  <a:pt x="230" y="238"/>
                  <a:pt x="232" y="233"/>
                </a:cubicBezTo>
                <a:cubicBezTo>
                  <a:pt x="266" y="144"/>
                  <a:pt x="266" y="144"/>
                  <a:pt x="266" y="144"/>
                </a:cubicBezTo>
                <a:cubicBezTo>
                  <a:pt x="267" y="141"/>
                  <a:pt x="267" y="138"/>
                  <a:pt x="266" y="136"/>
                </a:cubicBezTo>
                <a:cubicBezTo>
                  <a:pt x="261" y="126"/>
                  <a:pt x="261" y="126"/>
                  <a:pt x="261" y="126"/>
                </a:cubicBezTo>
                <a:lnTo>
                  <a:pt x="264" y="120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61" y="134"/>
                </a:moveTo>
                <a:cubicBezTo>
                  <a:pt x="261" y="96"/>
                  <a:pt x="261" y="96"/>
                  <a:pt x="261" y="96"/>
                </a:cubicBezTo>
                <a:cubicBezTo>
                  <a:pt x="256" y="94"/>
                  <a:pt x="250" y="97"/>
                  <a:pt x="247" y="102"/>
                </a:cubicBezTo>
                <a:cubicBezTo>
                  <a:pt x="240" y="122"/>
                  <a:pt x="240" y="122"/>
                  <a:pt x="240" y="122"/>
                </a:cubicBezTo>
                <a:cubicBezTo>
                  <a:pt x="239" y="125"/>
                  <a:pt x="239" y="128"/>
                  <a:pt x="240" y="131"/>
                </a:cubicBezTo>
                <a:cubicBezTo>
                  <a:pt x="244" y="140"/>
                  <a:pt x="244" y="140"/>
                  <a:pt x="244" y="140"/>
                </a:cubicBezTo>
                <a:cubicBezTo>
                  <a:pt x="214" y="219"/>
                  <a:pt x="214" y="219"/>
                  <a:pt x="214" y="219"/>
                </a:cubicBezTo>
                <a:cubicBezTo>
                  <a:pt x="188" y="218"/>
                  <a:pt x="188" y="218"/>
                  <a:pt x="188" y="218"/>
                </a:cubicBezTo>
                <a:cubicBezTo>
                  <a:pt x="184" y="217"/>
                  <a:pt x="180" y="220"/>
                  <a:pt x="178" y="224"/>
                </a:cubicBezTo>
                <a:cubicBezTo>
                  <a:pt x="163" y="264"/>
                  <a:pt x="163" y="264"/>
                  <a:pt x="163" y="264"/>
                </a:cubicBezTo>
                <a:cubicBezTo>
                  <a:pt x="162" y="267"/>
                  <a:pt x="162" y="270"/>
                  <a:pt x="163" y="272"/>
                </a:cubicBezTo>
                <a:cubicBezTo>
                  <a:pt x="164" y="275"/>
                  <a:pt x="166" y="277"/>
                  <a:pt x="169" y="278"/>
                </a:cubicBezTo>
                <a:cubicBezTo>
                  <a:pt x="229" y="301"/>
                  <a:pt x="229" y="301"/>
                  <a:pt x="229" y="301"/>
                </a:cubicBezTo>
                <a:cubicBezTo>
                  <a:pt x="194" y="391"/>
                  <a:pt x="194" y="391"/>
                  <a:pt x="194" y="391"/>
                </a:cubicBezTo>
                <a:cubicBezTo>
                  <a:pt x="192" y="396"/>
                  <a:pt x="195" y="402"/>
                  <a:pt x="200" y="404"/>
                </a:cubicBezTo>
                <a:cubicBezTo>
                  <a:pt x="202" y="405"/>
                  <a:pt x="203" y="405"/>
                  <a:pt x="204" y="405"/>
                </a:cubicBezTo>
                <a:cubicBezTo>
                  <a:pt x="208" y="405"/>
                  <a:pt x="212" y="402"/>
                  <a:pt x="214" y="398"/>
                </a:cubicBezTo>
                <a:cubicBezTo>
                  <a:pt x="248" y="308"/>
                  <a:pt x="248" y="308"/>
                  <a:pt x="248" y="308"/>
                </a:cubicBezTo>
                <a:cubicBezTo>
                  <a:pt x="308" y="331"/>
                  <a:pt x="308" y="331"/>
                  <a:pt x="308" y="331"/>
                </a:cubicBezTo>
                <a:cubicBezTo>
                  <a:pt x="309" y="332"/>
                  <a:pt x="311" y="332"/>
                  <a:pt x="312" y="332"/>
                </a:cubicBezTo>
                <a:cubicBezTo>
                  <a:pt x="316" y="332"/>
                  <a:pt x="320" y="329"/>
                  <a:pt x="322" y="325"/>
                </a:cubicBezTo>
                <a:cubicBezTo>
                  <a:pt x="337" y="285"/>
                  <a:pt x="337" y="285"/>
                  <a:pt x="337" y="285"/>
                </a:cubicBezTo>
                <a:cubicBezTo>
                  <a:pt x="339" y="281"/>
                  <a:pt x="338" y="276"/>
                  <a:pt x="334" y="273"/>
                </a:cubicBezTo>
                <a:cubicBezTo>
                  <a:pt x="314" y="257"/>
                  <a:pt x="314" y="257"/>
                  <a:pt x="314" y="257"/>
                </a:cubicBezTo>
                <a:cubicBezTo>
                  <a:pt x="344" y="178"/>
                  <a:pt x="344" y="178"/>
                  <a:pt x="344" y="178"/>
                </a:cubicBezTo>
                <a:cubicBezTo>
                  <a:pt x="354" y="174"/>
                  <a:pt x="354" y="174"/>
                  <a:pt x="354" y="174"/>
                </a:cubicBezTo>
                <a:cubicBezTo>
                  <a:pt x="356" y="173"/>
                  <a:pt x="358" y="171"/>
                  <a:pt x="359" y="168"/>
                </a:cubicBezTo>
                <a:cubicBezTo>
                  <a:pt x="367" y="148"/>
                  <a:pt x="367" y="148"/>
                  <a:pt x="367" y="148"/>
                </a:cubicBezTo>
                <a:cubicBezTo>
                  <a:pt x="369" y="143"/>
                  <a:pt x="366" y="137"/>
                  <a:pt x="361" y="134"/>
                </a:cubicBezTo>
                <a:close/>
              </a:path>
            </a:pathLst>
          </a:custGeom>
          <a:solidFill>
            <a:srgbClr val="00547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" name="Freeform 324"/>
          <p:cNvSpPr>
            <a:spLocks noChangeAspect="1" noEditPoints="1"/>
          </p:cNvSpPr>
          <p:nvPr/>
        </p:nvSpPr>
        <p:spPr bwMode="auto">
          <a:xfrm>
            <a:off x="5483226" y="3311525"/>
            <a:ext cx="425450" cy="425450"/>
          </a:xfrm>
          <a:custGeom>
            <a:avLst/>
            <a:gdLst>
              <a:gd name="T0" fmla="*/ 2147483647 w 512"/>
              <a:gd name="T1" fmla="*/ 2147483647 h 512"/>
              <a:gd name="T2" fmla="*/ 2147483647 w 512"/>
              <a:gd name="T3" fmla="*/ 2147483647 h 512"/>
              <a:gd name="T4" fmla="*/ 2147483647 w 512"/>
              <a:gd name="T5" fmla="*/ 2147483647 h 512"/>
              <a:gd name="T6" fmla="*/ 2147483647 w 512"/>
              <a:gd name="T7" fmla="*/ 2147483647 h 512"/>
              <a:gd name="T8" fmla="*/ 2147483647 w 512"/>
              <a:gd name="T9" fmla="*/ 2147483647 h 512"/>
              <a:gd name="T10" fmla="*/ 2147483647 w 512"/>
              <a:gd name="T11" fmla="*/ 2147483647 h 512"/>
              <a:gd name="T12" fmla="*/ 2147483647 w 512"/>
              <a:gd name="T13" fmla="*/ 2147483647 h 512"/>
              <a:gd name="T14" fmla="*/ 2147483647 w 512"/>
              <a:gd name="T15" fmla="*/ 2147483647 h 512"/>
              <a:gd name="T16" fmla="*/ 2147483647 w 512"/>
              <a:gd name="T17" fmla="*/ 2147483647 h 512"/>
              <a:gd name="T18" fmla="*/ 2147483647 w 512"/>
              <a:gd name="T19" fmla="*/ 2147483647 h 512"/>
              <a:gd name="T20" fmla="*/ 2147483647 w 512"/>
              <a:gd name="T21" fmla="*/ 2147483647 h 512"/>
              <a:gd name="T22" fmla="*/ 2147483647 w 512"/>
              <a:gd name="T23" fmla="*/ 2147483647 h 512"/>
              <a:gd name="T24" fmla="*/ 2147483647 w 512"/>
              <a:gd name="T25" fmla="*/ 2147483647 h 512"/>
              <a:gd name="T26" fmla="*/ 2147483647 w 512"/>
              <a:gd name="T27" fmla="*/ 2147483647 h 512"/>
              <a:gd name="T28" fmla="*/ 2147483647 w 512"/>
              <a:gd name="T29" fmla="*/ 2147483647 h 512"/>
              <a:gd name="T30" fmla="*/ 2147483647 w 512"/>
              <a:gd name="T31" fmla="*/ 2147483647 h 512"/>
              <a:gd name="T32" fmla="*/ 2147483647 w 512"/>
              <a:gd name="T33" fmla="*/ 2147483647 h 512"/>
              <a:gd name="T34" fmla="*/ 2147483647 w 512"/>
              <a:gd name="T35" fmla="*/ 2147483647 h 512"/>
              <a:gd name="T36" fmla="*/ 2147483647 w 512"/>
              <a:gd name="T37" fmla="*/ 2147483647 h 512"/>
              <a:gd name="T38" fmla="*/ 0 w 512"/>
              <a:gd name="T39" fmla="*/ 2147483647 h 512"/>
              <a:gd name="T40" fmla="*/ 2147483647 w 512"/>
              <a:gd name="T41" fmla="*/ 0 h 512"/>
              <a:gd name="T42" fmla="*/ 2147483647 w 512"/>
              <a:gd name="T43" fmla="*/ 2147483647 h 512"/>
              <a:gd name="T44" fmla="*/ 2147483647 w 512"/>
              <a:gd name="T45" fmla="*/ 2147483647 h 512"/>
              <a:gd name="T46" fmla="*/ 2147483647 w 512"/>
              <a:gd name="T47" fmla="*/ 2147483647 h 512"/>
              <a:gd name="T48" fmla="*/ 2147483647 w 512"/>
              <a:gd name="T49" fmla="*/ 2147483647 h 512"/>
              <a:gd name="T50" fmla="*/ 2147483647 w 512"/>
              <a:gd name="T51" fmla="*/ 2147483647 h 512"/>
              <a:gd name="T52" fmla="*/ 2147483647 w 512"/>
              <a:gd name="T53" fmla="*/ 2147483647 h 512"/>
              <a:gd name="T54" fmla="*/ 2147483647 w 512"/>
              <a:gd name="T55" fmla="*/ 2147483647 h 512"/>
              <a:gd name="T56" fmla="*/ 2147483647 w 512"/>
              <a:gd name="T57" fmla="*/ 2147483647 h 512"/>
              <a:gd name="T58" fmla="*/ 2147483647 w 512"/>
              <a:gd name="T59" fmla="*/ 2147483647 h 512"/>
              <a:gd name="T60" fmla="*/ 2147483647 w 512"/>
              <a:gd name="T61" fmla="*/ 2147483647 h 512"/>
              <a:gd name="T62" fmla="*/ 2147483647 w 512"/>
              <a:gd name="T63" fmla="*/ 2147483647 h 512"/>
              <a:gd name="T64" fmla="*/ 2147483647 w 512"/>
              <a:gd name="T65" fmla="*/ 2147483647 h 512"/>
              <a:gd name="T66" fmla="*/ 2147483647 w 512"/>
              <a:gd name="T67" fmla="*/ 2147483647 h 512"/>
              <a:gd name="T68" fmla="*/ 2147483647 w 512"/>
              <a:gd name="T69" fmla="*/ 2147483647 h 512"/>
              <a:gd name="T70" fmla="*/ 2147483647 w 512"/>
              <a:gd name="T71" fmla="*/ 2147483647 h 512"/>
              <a:gd name="T72" fmla="*/ 2147483647 w 512"/>
              <a:gd name="T73" fmla="*/ 2147483647 h 512"/>
              <a:gd name="T74" fmla="*/ 2147483647 w 512"/>
              <a:gd name="T75" fmla="*/ 2147483647 h 512"/>
              <a:gd name="T76" fmla="*/ 2147483647 w 512"/>
              <a:gd name="T77" fmla="*/ 2147483647 h 512"/>
              <a:gd name="T78" fmla="*/ 2147483647 w 512"/>
              <a:gd name="T79" fmla="*/ 2147483647 h 512"/>
              <a:gd name="T80" fmla="*/ 2147483647 w 512"/>
              <a:gd name="T81" fmla="*/ 2147483647 h 512"/>
              <a:gd name="T82" fmla="*/ 2147483647 w 512"/>
              <a:gd name="T83" fmla="*/ 2147483647 h 512"/>
              <a:gd name="T84" fmla="*/ 2147483647 w 512"/>
              <a:gd name="T85" fmla="*/ 2147483647 h 512"/>
              <a:gd name="T86" fmla="*/ 2147483647 w 512"/>
              <a:gd name="T87" fmla="*/ 2147483647 h 512"/>
              <a:gd name="T88" fmla="*/ 2147483647 w 512"/>
              <a:gd name="T89" fmla="*/ 2147483647 h 512"/>
              <a:gd name="T90" fmla="*/ 2147483647 w 512"/>
              <a:gd name="T91" fmla="*/ 2147483647 h 512"/>
              <a:gd name="T92" fmla="*/ 2147483647 w 512"/>
              <a:gd name="T93" fmla="*/ 2147483647 h 512"/>
              <a:gd name="T94" fmla="*/ 2147483647 w 512"/>
              <a:gd name="T95" fmla="*/ 2147483647 h 512"/>
              <a:gd name="T96" fmla="*/ 2147483647 w 512"/>
              <a:gd name="T97" fmla="*/ 2147483647 h 512"/>
              <a:gd name="T98" fmla="*/ 2147483647 w 512"/>
              <a:gd name="T99" fmla="*/ 2147483647 h 512"/>
              <a:gd name="T100" fmla="*/ 2147483647 w 512"/>
              <a:gd name="T101" fmla="*/ 2147483647 h 5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12" h="512">
                <a:moveTo>
                  <a:pt x="264" y="120"/>
                </a:moveTo>
                <a:cubicBezTo>
                  <a:pt x="343" y="151"/>
                  <a:pt x="343" y="151"/>
                  <a:pt x="343" y="151"/>
                </a:cubicBezTo>
                <a:cubicBezTo>
                  <a:pt x="341" y="156"/>
                  <a:pt x="341" y="156"/>
                  <a:pt x="341" y="156"/>
                </a:cubicBezTo>
                <a:cubicBezTo>
                  <a:pt x="331" y="161"/>
                  <a:pt x="331" y="161"/>
                  <a:pt x="331" y="161"/>
                </a:cubicBezTo>
                <a:cubicBezTo>
                  <a:pt x="329" y="162"/>
                  <a:pt x="327" y="164"/>
                  <a:pt x="326" y="167"/>
                </a:cubicBezTo>
                <a:cubicBezTo>
                  <a:pt x="291" y="256"/>
                  <a:pt x="291" y="256"/>
                  <a:pt x="291" y="256"/>
                </a:cubicBezTo>
                <a:cubicBezTo>
                  <a:pt x="290" y="261"/>
                  <a:pt x="291" y="266"/>
                  <a:pt x="294" y="268"/>
                </a:cubicBezTo>
                <a:cubicBezTo>
                  <a:pt x="315" y="285"/>
                  <a:pt x="315" y="285"/>
                  <a:pt x="315" y="285"/>
                </a:cubicBezTo>
                <a:cubicBezTo>
                  <a:pt x="306" y="308"/>
                  <a:pt x="306" y="308"/>
                  <a:pt x="306" y="308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5" y="239"/>
                  <a:pt x="195" y="239"/>
                  <a:pt x="195" y="239"/>
                </a:cubicBezTo>
                <a:cubicBezTo>
                  <a:pt x="221" y="240"/>
                  <a:pt x="221" y="240"/>
                  <a:pt x="221" y="240"/>
                </a:cubicBezTo>
                <a:cubicBezTo>
                  <a:pt x="226" y="241"/>
                  <a:pt x="230" y="238"/>
                  <a:pt x="232" y="233"/>
                </a:cubicBezTo>
                <a:cubicBezTo>
                  <a:pt x="266" y="144"/>
                  <a:pt x="266" y="144"/>
                  <a:pt x="266" y="144"/>
                </a:cubicBezTo>
                <a:cubicBezTo>
                  <a:pt x="267" y="141"/>
                  <a:pt x="267" y="138"/>
                  <a:pt x="266" y="136"/>
                </a:cubicBezTo>
                <a:cubicBezTo>
                  <a:pt x="261" y="126"/>
                  <a:pt x="261" y="126"/>
                  <a:pt x="261" y="126"/>
                </a:cubicBezTo>
                <a:lnTo>
                  <a:pt x="264" y="120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61" y="134"/>
                </a:moveTo>
                <a:cubicBezTo>
                  <a:pt x="261" y="96"/>
                  <a:pt x="261" y="96"/>
                  <a:pt x="261" y="96"/>
                </a:cubicBezTo>
                <a:cubicBezTo>
                  <a:pt x="256" y="94"/>
                  <a:pt x="250" y="97"/>
                  <a:pt x="247" y="102"/>
                </a:cubicBezTo>
                <a:cubicBezTo>
                  <a:pt x="240" y="122"/>
                  <a:pt x="240" y="122"/>
                  <a:pt x="240" y="122"/>
                </a:cubicBezTo>
                <a:cubicBezTo>
                  <a:pt x="239" y="125"/>
                  <a:pt x="239" y="128"/>
                  <a:pt x="240" y="131"/>
                </a:cubicBezTo>
                <a:cubicBezTo>
                  <a:pt x="244" y="140"/>
                  <a:pt x="244" y="140"/>
                  <a:pt x="244" y="140"/>
                </a:cubicBezTo>
                <a:cubicBezTo>
                  <a:pt x="214" y="219"/>
                  <a:pt x="214" y="219"/>
                  <a:pt x="214" y="219"/>
                </a:cubicBezTo>
                <a:cubicBezTo>
                  <a:pt x="188" y="218"/>
                  <a:pt x="188" y="218"/>
                  <a:pt x="188" y="218"/>
                </a:cubicBezTo>
                <a:cubicBezTo>
                  <a:pt x="184" y="217"/>
                  <a:pt x="180" y="220"/>
                  <a:pt x="178" y="224"/>
                </a:cubicBezTo>
                <a:cubicBezTo>
                  <a:pt x="163" y="264"/>
                  <a:pt x="163" y="264"/>
                  <a:pt x="163" y="264"/>
                </a:cubicBezTo>
                <a:cubicBezTo>
                  <a:pt x="162" y="267"/>
                  <a:pt x="162" y="270"/>
                  <a:pt x="163" y="272"/>
                </a:cubicBezTo>
                <a:cubicBezTo>
                  <a:pt x="164" y="275"/>
                  <a:pt x="166" y="277"/>
                  <a:pt x="169" y="278"/>
                </a:cubicBezTo>
                <a:cubicBezTo>
                  <a:pt x="229" y="301"/>
                  <a:pt x="229" y="301"/>
                  <a:pt x="229" y="301"/>
                </a:cubicBezTo>
                <a:cubicBezTo>
                  <a:pt x="194" y="391"/>
                  <a:pt x="194" y="391"/>
                  <a:pt x="194" y="391"/>
                </a:cubicBezTo>
                <a:cubicBezTo>
                  <a:pt x="192" y="396"/>
                  <a:pt x="195" y="402"/>
                  <a:pt x="200" y="404"/>
                </a:cubicBezTo>
                <a:cubicBezTo>
                  <a:pt x="202" y="405"/>
                  <a:pt x="203" y="405"/>
                  <a:pt x="204" y="405"/>
                </a:cubicBezTo>
                <a:cubicBezTo>
                  <a:pt x="208" y="405"/>
                  <a:pt x="212" y="402"/>
                  <a:pt x="214" y="398"/>
                </a:cubicBezTo>
                <a:cubicBezTo>
                  <a:pt x="248" y="308"/>
                  <a:pt x="248" y="308"/>
                  <a:pt x="248" y="308"/>
                </a:cubicBezTo>
                <a:cubicBezTo>
                  <a:pt x="308" y="331"/>
                  <a:pt x="308" y="331"/>
                  <a:pt x="308" y="331"/>
                </a:cubicBezTo>
                <a:cubicBezTo>
                  <a:pt x="309" y="332"/>
                  <a:pt x="311" y="332"/>
                  <a:pt x="312" y="332"/>
                </a:cubicBezTo>
                <a:cubicBezTo>
                  <a:pt x="316" y="332"/>
                  <a:pt x="320" y="329"/>
                  <a:pt x="322" y="325"/>
                </a:cubicBezTo>
                <a:cubicBezTo>
                  <a:pt x="337" y="285"/>
                  <a:pt x="337" y="285"/>
                  <a:pt x="337" y="285"/>
                </a:cubicBezTo>
                <a:cubicBezTo>
                  <a:pt x="339" y="281"/>
                  <a:pt x="338" y="276"/>
                  <a:pt x="334" y="273"/>
                </a:cubicBezTo>
                <a:cubicBezTo>
                  <a:pt x="314" y="257"/>
                  <a:pt x="314" y="257"/>
                  <a:pt x="314" y="257"/>
                </a:cubicBezTo>
                <a:cubicBezTo>
                  <a:pt x="344" y="178"/>
                  <a:pt x="344" y="178"/>
                  <a:pt x="344" y="178"/>
                </a:cubicBezTo>
                <a:cubicBezTo>
                  <a:pt x="354" y="174"/>
                  <a:pt x="354" y="174"/>
                  <a:pt x="354" y="174"/>
                </a:cubicBezTo>
                <a:cubicBezTo>
                  <a:pt x="356" y="173"/>
                  <a:pt x="358" y="171"/>
                  <a:pt x="359" y="168"/>
                </a:cubicBezTo>
                <a:cubicBezTo>
                  <a:pt x="367" y="148"/>
                  <a:pt x="367" y="148"/>
                  <a:pt x="367" y="148"/>
                </a:cubicBezTo>
                <a:cubicBezTo>
                  <a:pt x="369" y="143"/>
                  <a:pt x="366" y="137"/>
                  <a:pt x="361" y="134"/>
                </a:cubicBezTo>
                <a:close/>
              </a:path>
            </a:pathLst>
          </a:custGeom>
          <a:solidFill>
            <a:srgbClr val="00547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" name="TextBox 1"/>
          <p:cNvSpPr txBox="1">
            <a:spLocks noChangeArrowheads="1"/>
          </p:cNvSpPr>
          <p:nvPr/>
        </p:nvSpPr>
        <p:spPr bwMode="auto">
          <a:xfrm>
            <a:off x="6372226" y="1165225"/>
            <a:ext cx="2657474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00"/>
              </a:spcBef>
              <a:spcAft>
                <a:spcPts val="0"/>
              </a:spcAft>
              <a:defRPr/>
            </a:pPr>
            <a:r>
              <a:rPr lang="ru-RU" altLang="zh-CN" sz="2400" dirty="0">
                <a:solidFill>
                  <a:srgbClr val="FF4612"/>
                </a:solidFill>
                <a:ea typeface="SimSun" pitchFamily="2" charset="-122"/>
              </a:rPr>
              <a:t>Некорректные сравнения</a:t>
            </a:r>
            <a:endParaRPr lang="en-US" altLang="zh-CN" sz="2400" dirty="0">
              <a:solidFill>
                <a:srgbClr val="FF4612"/>
              </a:solidFill>
              <a:ea typeface="SimSun" pitchFamily="2" charset="-122"/>
            </a:endParaRPr>
          </a:p>
          <a:p>
            <a:pPr>
              <a:spcBef>
                <a:spcPts val="400"/>
              </a:spcBef>
              <a:spcAft>
                <a:spcPts val="0"/>
              </a:spcAft>
              <a:defRPr/>
            </a:pPr>
            <a:r>
              <a:rPr lang="ru-RU" altLang="zh-CN" sz="300" b="1" dirty="0">
                <a:solidFill>
                  <a:srgbClr val="FF4612"/>
                </a:solidFill>
                <a:latin typeface="+mn-lt"/>
                <a:ea typeface="SimSun" pitchFamily="2" charset="-122"/>
                <a:cs typeface="+mn-cs"/>
              </a:rPr>
              <a:t/>
            </a:r>
            <a:br>
              <a:rPr lang="ru-RU" altLang="zh-CN" sz="300" b="1" dirty="0">
                <a:solidFill>
                  <a:srgbClr val="FF4612"/>
                </a:solidFill>
                <a:latin typeface="+mn-lt"/>
                <a:ea typeface="SimSun" pitchFamily="2" charset="-122"/>
                <a:cs typeface="+mn-cs"/>
              </a:rPr>
            </a:br>
            <a:endParaRPr lang="en-US" altLang="en-US" sz="900" dirty="0">
              <a:latin typeface="+mn-lt"/>
              <a:cs typeface="+mn-cs"/>
            </a:endParaRPr>
          </a:p>
        </p:txBody>
      </p:sp>
      <p:sp>
        <p:nvSpPr>
          <p:cNvPr id="83" name="Rounded Rectangle 9"/>
          <p:cNvSpPr>
            <a:spLocks noChangeArrowheads="1"/>
          </p:cNvSpPr>
          <p:nvPr/>
        </p:nvSpPr>
        <p:spPr bwMode="auto">
          <a:xfrm>
            <a:off x="6315075" y="1108076"/>
            <a:ext cx="2619376" cy="1284286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4C575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65000"/>
              </a:spcBef>
              <a:buClr>
                <a:schemeClr val="folHlink"/>
              </a:buClr>
              <a:buSzPct val="95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5000"/>
              </a:spcBef>
              <a:buClr>
                <a:schemeClr val="tx1"/>
              </a:buClr>
              <a:buSzPct val="95000"/>
              <a:buChar char="•"/>
              <a:defRPr sz="2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1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84" name="Rounded Rectangle 9"/>
          <p:cNvSpPr>
            <a:spLocks noChangeArrowheads="1"/>
          </p:cNvSpPr>
          <p:nvPr/>
        </p:nvSpPr>
        <p:spPr bwMode="auto">
          <a:xfrm>
            <a:off x="6315074" y="5413376"/>
            <a:ext cx="2619377" cy="1284286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4C575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65000"/>
              </a:spcBef>
              <a:buClr>
                <a:schemeClr val="folHlink"/>
              </a:buClr>
              <a:buSzPct val="95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5000"/>
              </a:spcBef>
              <a:buClr>
                <a:schemeClr val="tx1"/>
              </a:buClr>
              <a:buSzPct val="95000"/>
              <a:buChar char="•"/>
              <a:defRPr sz="2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1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94" name="TextBox 1"/>
          <p:cNvSpPr txBox="1">
            <a:spLocks noChangeArrowheads="1"/>
          </p:cNvSpPr>
          <p:nvPr/>
        </p:nvSpPr>
        <p:spPr bwMode="auto">
          <a:xfrm>
            <a:off x="6385719" y="5441950"/>
            <a:ext cx="2434431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00"/>
              </a:spcBef>
              <a:spcAft>
                <a:spcPts val="0"/>
              </a:spcAft>
              <a:defRPr/>
            </a:pPr>
            <a:r>
              <a:rPr lang="ru-RU" altLang="zh-CN" sz="2400" dirty="0" smtClean="0">
                <a:solidFill>
                  <a:srgbClr val="FF4612"/>
                </a:solidFill>
                <a:latin typeface="+mn-lt"/>
                <a:ea typeface="SimSun" pitchFamily="2" charset="-122"/>
                <a:cs typeface="+mn-cs"/>
              </a:rPr>
              <a:t>Впечатление о необходимости применения </a:t>
            </a:r>
            <a:endParaRPr lang="en-US" altLang="zh-CN" sz="2400" dirty="0">
              <a:solidFill>
                <a:srgbClr val="FF4612"/>
              </a:solidFill>
              <a:latin typeface="+mn-lt"/>
              <a:ea typeface="SimSun" pitchFamily="2" charset="-122"/>
              <a:cs typeface="+mn-cs"/>
            </a:endParaRPr>
          </a:p>
          <a:p>
            <a:pPr>
              <a:spcBef>
                <a:spcPts val="400"/>
              </a:spcBef>
              <a:spcAft>
                <a:spcPts val="0"/>
              </a:spcAft>
              <a:defRPr/>
            </a:pPr>
            <a:r>
              <a:rPr lang="ru-RU" altLang="zh-CN" sz="300" b="1" dirty="0">
                <a:solidFill>
                  <a:srgbClr val="FF4612"/>
                </a:solidFill>
                <a:latin typeface="+mn-lt"/>
                <a:ea typeface="SimSun" pitchFamily="2" charset="-122"/>
                <a:cs typeface="+mn-cs"/>
              </a:rPr>
              <a:t/>
            </a:r>
            <a:br>
              <a:rPr lang="ru-RU" altLang="zh-CN" sz="300" b="1" dirty="0">
                <a:solidFill>
                  <a:srgbClr val="FF4612"/>
                </a:solidFill>
                <a:latin typeface="+mn-lt"/>
                <a:ea typeface="SimSun" pitchFamily="2" charset="-122"/>
                <a:cs typeface="+mn-cs"/>
              </a:rPr>
            </a:br>
            <a:endParaRPr lang="en-US" altLang="en-US" sz="900" dirty="0">
              <a:latin typeface="+mn-lt"/>
              <a:cs typeface="+mn-cs"/>
            </a:endParaRPr>
          </a:p>
        </p:txBody>
      </p:sp>
      <p:sp>
        <p:nvSpPr>
          <p:cNvPr id="95" name="TextBox 1"/>
          <p:cNvSpPr txBox="1">
            <a:spLocks noChangeArrowheads="1"/>
          </p:cNvSpPr>
          <p:nvPr/>
        </p:nvSpPr>
        <p:spPr bwMode="auto">
          <a:xfrm>
            <a:off x="6372226" y="2577306"/>
            <a:ext cx="2447924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00"/>
              </a:spcBef>
              <a:spcAft>
                <a:spcPts val="0"/>
              </a:spcAft>
              <a:defRPr/>
            </a:pPr>
            <a:r>
              <a:rPr lang="ru-RU" altLang="zh-CN" sz="2400" dirty="0" smtClean="0">
                <a:solidFill>
                  <a:srgbClr val="FF4612"/>
                </a:solidFill>
                <a:latin typeface="+mn-lt"/>
                <a:ea typeface="SimSun" pitchFamily="2" charset="-122"/>
                <a:cs typeface="+mn-cs"/>
              </a:rPr>
              <a:t>Гарантия эффективности </a:t>
            </a:r>
            <a:endParaRPr lang="en-US" altLang="zh-CN" sz="2400" dirty="0">
              <a:solidFill>
                <a:srgbClr val="FF4612"/>
              </a:solidFill>
              <a:latin typeface="+mn-lt"/>
              <a:ea typeface="SimSun" pitchFamily="2" charset="-122"/>
              <a:cs typeface="+mn-cs"/>
            </a:endParaRPr>
          </a:p>
          <a:p>
            <a:pPr>
              <a:spcBef>
                <a:spcPts val="400"/>
              </a:spcBef>
              <a:spcAft>
                <a:spcPts val="0"/>
              </a:spcAft>
              <a:defRPr/>
            </a:pPr>
            <a:r>
              <a:rPr lang="ru-RU" altLang="zh-CN" sz="300" b="1" dirty="0">
                <a:solidFill>
                  <a:srgbClr val="FF4612"/>
                </a:solidFill>
                <a:latin typeface="+mn-lt"/>
                <a:ea typeface="SimSun" pitchFamily="2" charset="-122"/>
                <a:cs typeface="+mn-cs"/>
              </a:rPr>
              <a:t/>
            </a:r>
            <a:br>
              <a:rPr lang="ru-RU" altLang="zh-CN" sz="300" b="1" dirty="0">
                <a:solidFill>
                  <a:srgbClr val="FF4612"/>
                </a:solidFill>
                <a:latin typeface="+mn-lt"/>
                <a:ea typeface="SimSun" pitchFamily="2" charset="-122"/>
                <a:cs typeface="+mn-cs"/>
              </a:rPr>
            </a:br>
            <a:endParaRPr lang="en-US" altLang="en-US" sz="900" dirty="0">
              <a:latin typeface="+mn-lt"/>
              <a:cs typeface="+mn-cs"/>
            </a:endParaRPr>
          </a:p>
        </p:txBody>
      </p:sp>
      <p:sp>
        <p:nvSpPr>
          <p:cNvPr id="96" name="Rounded Rectangle 9"/>
          <p:cNvSpPr>
            <a:spLocks noChangeArrowheads="1"/>
          </p:cNvSpPr>
          <p:nvPr/>
        </p:nvSpPr>
        <p:spPr bwMode="auto">
          <a:xfrm>
            <a:off x="6301580" y="2527300"/>
            <a:ext cx="2619377" cy="1284286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4C575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65000"/>
              </a:spcBef>
              <a:buClr>
                <a:schemeClr val="folHlink"/>
              </a:buClr>
              <a:buSzPct val="95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5000"/>
              </a:spcBef>
              <a:buClr>
                <a:schemeClr val="tx1"/>
              </a:buClr>
              <a:buSzPct val="95000"/>
              <a:buChar char="•"/>
              <a:defRPr sz="2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1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97" name="TextBox 1"/>
          <p:cNvSpPr txBox="1">
            <a:spLocks noChangeArrowheads="1"/>
          </p:cNvSpPr>
          <p:nvPr/>
        </p:nvSpPr>
        <p:spPr bwMode="auto">
          <a:xfrm>
            <a:off x="6385718" y="4032647"/>
            <a:ext cx="2510631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00"/>
              </a:spcBef>
              <a:spcAft>
                <a:spcPts val="0"/>
              </a:spcAft>
              <a:defRPr/>
            </a:pPr>
            <a:r>
              <a:rPr lang="ru-RU" altLang="zh-CN" sz="2400" dirty="0" smtClean="0">
                <a:solidFill>
                  <a:srgbClr val="FF4612"/>
                </a:solidFill>
                <a:latin typeface="+mn-lt"/>
                <a:ea typeface="SimSun" pitchFamily="2" charset="-122"/>
                <a:cs typeface="+mn-cs"/>
              </a:rPr>
              <a:t>Сноски </a:t>
            </a:r>
            <a:endParaRPr lang="en-US" altLang="zh-CN" sz="2400" dirty="0">
              <a:solidFill>
                <a:srgbClr val="FF4612"/>
              </a:solidFill>
              <a:latin typeface="+mn-lt"/>
              <a:ea typeface="SimSun" pitchFamily="2" charset="-122"/>
              <a:cs typeface="+mn-cs"/>
            </a:endParaRPr>
          </a:p>
          <a:p>
            <a:pPr>
              <a:spcBef>
                <a:spcPts val="400"/>
              </a:spcBef>
              <a:spcAft>
                <a:spcPts val="0"/>
              </a:spcAft>
              <a:defRPr/>
            </a:pPr>
            <a:r>
              <a:rPr lang="ru-RU" altLang="zh-CN" sz="300" b="1" dirty="0">
                <a:solidFill>
                  <a:srgbClr val="FF4612"/>
                </a:solidFill>
                <a:latin typeface="+mn-lt"/>
                <a:ea typeface="SimSun" pitchFamily="2" charset="-122"/>
                <a:cs typeface="+mn-cs"/>
              </a:rPr>
              <a:t/>
            </a:r>
            <a:br>
              <a:rPr lang="ru-RU" altLang="zh-CN" sz="300" b="1" dirty="0">
                <a:solidFill>
                  <a:srgbClr val="FF4612"/>
                </a:solidFill>
                <a:latin typeface="+mn-lt"/>
                <a:ea typeface="SimSun" pitchFamily="2" charset="-122"/>
                <a:cs typeface="+mn-cs"/>
              </a:rPr>
            </a:br>
            <a:endParaRPr lang="en-US" altLang="en-US" sz="900" dirty="0">
              <a:latin typeface="+mn-lt"/>
              <a:cs typeface="+mn-cs"/>
            </a:endParaRPr>
          </a:p>
        </p:txBody>
      </p:sp>
      <p:sp>
        <p:nvSpPr>
          <p:cNvPr id="98" name="Rounded Rectangle 9"/>
          <p:cNvSpPr>
            <a:spLocks noChangeArrowheads="1"/>
          </p:cNvSpPr>
          <p:nvPr/>
        </p:nvSpPr>
        <p:spPr bwMode="auto">
          <a:xfrm>
            <a:off x="6315074" y="3969941"/>
            <a:ext cx="2619377" cy="1284286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4C575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65000"/>
              </a:spcBef>
              <a:buClr>
                <a:schemeClr val="folHlink"/>
              </a:buClr>
              <a:buSzPct val="95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5000"/>
              </a:spcBef>
              <a:buClr>
                <a:schemeClr val="tx1"/>
              </a:buClr>
              <a:buSzPct val="95000"/>
              <a:buChar char="•"/>
              <a:defRPr sz="2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1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101" name="Rounded Rectangle 9"/>
          <p:cNvSpPr>
            <a:spLocks noChangeArrowheads="1"/>
          </p:cNvSpPr>
          <p:nvPr/>
        </p:nvSpPr>
        <p:spPr bwMode="auto">
          <a:xfrm>
            <a:off x="3257151" y="5413376"/>
            <a:ext cx="2619377" cy="1284286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4C575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65000"/>
              </a:spcBef>
              <a:buClr>
                <a:schemeClr val="folHlink"/>
              </a:buClr>
              <a:buSzPct val="95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5000"/>
              </a:spcBef>
              <a:buClr>
                <a:schemeClr val="tx1"/>
              </a:buClr>
              <a:buSzPct val="95000"/>
              <a:buChar char="•"/>
              <a:defRPr sz="2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1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102" name="TextBox 1"/>
          <p:cNvSpPr txBox="1">
            <a:spLocks noChangeArrowheads="1"/>
          </p:cNvSpPr>
          <p:nvPr/>
        </p:nvSpPr>
        <p:spPr bwMode="auto">
          <a:xfrm>
            <a:off x="3327796" y="5441950"/>
            <a:ext cx="2548732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00"/>
              </a:spcBef>
              <a:spcAft>
                <a:spcPts val="0"/>
              </a:spcAft>
              <a:defRPr/>
            </a:pPr>
            <a:r>
              <a:rPr lang="ru-RU" altLang="zh-CN" sz="2400" dirty="0" smtClean="0">
                <a:solidFill>
                  <a:srgbClr val="FF4612"/>
                </a:solidFill>
                <a:latin typeface="+mn-lt"/>
                <a:ea typeface="SimSun" pitchFamily="2" charset="-122"/>
                <a:cs typeface="+mn-cs"/>
              </a:rPr>
              <a:t>Предположения о наличии заболеваний </a:t>
            </a:r>
            <a:endParaRPr lang="en-US" altLang="zh-CN" sz="2400" dirty="0">
              <a:solidFill>
                <a:srgbClr val="FF4612"/>
              </a:solidFill>
              <a:latin typeface="+mn-lt"/>
              <a:ea typeface="SimSun" pitchFamily="2" charset="-122"/>
              <a:cs typeface="+mn-cs"/>
            </a:endParaRPr>
          </a:p>
          <a:p>
            <a:pPr>
              <a:spcBef>
                <a:spcPts val="400"/>
              </a:spcBef>
              <a:spcAft>
                <a:spcPts val="0"/>
              </a:spcAft>
              <a:defRPr/>
            </a:pPr>
            <a:r>
              <a:rPr lang="ru-RU" altLang="zh-CN" sz="300" b="1" dirty="0">
                <a:solidFill>
                  <a:srgbClr val="FF4612"/>
                </a:solidFill>
                <a:latin typeface="+mn-lt"/>
                <a:ea typeface="SimSun" pitchFamily="2" charset="-122"/>
                <a:cs typeface="+mn-cs"/>
              </a:rPr>
              <a:t/>
            </a:r>
            <a:br>
              <a:rPr lang="ru-RU" altLang="zh-CN" sz="300" b="1" dirty="0">
                <a:solidFill>
                  <a:srgbClr val="FF4612"/>
                </a:solidFill>
                <a:latin typeface="+mn-lt"/>
                <a:ea typeface="SimSun" pitchFamily="2" charset="-122"/>
                <a:cs typeface="+mn-cs"/>
              </a:rPr>
            </a:br>
            <a:endParaRPr lang="en-US" altLang="en-US" sz="900" dirty="0">
              <a:latin typeface="+mn-lt"/>
              <a:cs typeface="+mn-cs"/>
            </a:endParaRPr>
          </a:p>
        </p:txBody>
      </p:sp>
      <p:sp>
        <p:nvSpPr>
          <p:cNvPr id="103" name="TextBox 1"/>
          <p:cNvSpPr txBox="1">
            <a:spLocks noChangeArrowheads="1"/>
          </p:cNvSpPr>
          <p:nvPr/>
        </p:nvSpPr>
        <p:spPr bwMode="auto">
          <a:xfrm>
            <a:off x="3314302" y="1177925"/>
            <a:ext cx="2657474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00"/>
              </a:spcBef>
              <a:spcAft>
                <a:spcPts val="0"/>
              </a:spcAft>
              <a:defRPr/>
            </a:pPr>
            <a:r>
              <a:rPr lang="ru-RU" altLang="zh-CN" sz="2400" dirty="0" smtClean="0">
                <a:solidFill>
                  <a:srgbClr val="FF4612"/>
                </a:solidFill>
                <a:latin typeface="+mn-lt"/>
                <a:ea typeface="SimSun" pitchFamily="2" charset="-122"/>
                <a:cs typeface="+mn-cs"/>
              </a:rPr>
              <a:t>Сведения о характеристиках лекарств </a:t>
            </a:r>
            <a:endParaRPr lang="en-US" altLang="zh-CN" sz="2400" dirty="0" smtClean="0">
              <a:solidFill>
                <a:srgbClr val="FF4612"/>
              </a:solidFill>
              <a:latin typeface="+mn-lt"/>
              <a:ea typeface="SimSun" pitchFamily="2" charset="-122"/>
              <a:cs typeface="+mn-cs"/>
            </a:endParaRPr>
          </a:p>
          <a:p>
            <a:pPr>
              <a:spcBef>
                <a:spcPts val="400"/>
              </a:spcBef>
              <a:spcAft>
                <a:spcPts val="0"/>
              </a:spcAft>
              <a:defRPr/>
            </a:pPr>
            <a:r>
              <a:rPr lang="ru-RU" altLang="zh-CN" sz="300" b="1" dirty="0">
                <a:solidFill>
                  <a:srgbClr val="FF4612"/>
                </a:solidFill>
                <a:latin typeface="+mn-lt"/>
                <a:ea typeface="SimSun" pitchFamily="2" charset="-122"/>
                <a:cs typeface="+mn-cs"/>
              </a:rPr>
              <a:t/>
            </a:r>
            <a:br>
              <a:rPr lang="ru-RU" altLang="zh-CN" sz="300" b="1" dirty="0">
                <a:solidFill>
                  <a:srgbClr val="FF4612"/>
                </a:solidFill>
                <a:latin typeface="+mn-lt"/>
                <a:ea typeface="SimSun" pitchFamily="2" charset="-122"/>
                <a:cs typeface="+mn-cs"/>
              </a:rPr>
            </a:br>
            <a:endParaRPr lang="en-US" altLang="en-US" sz="900" dirty="0">
              <a:latin typeface="+mn-lt"/>
              <a:cs typeface="+mn-cs"/>
            </a:endParaRPr>
          </a:p>
        </p:txBody>
      </p:sp>
      <p:sp>
        <p:nvSpPr>
          <p:cNvPr id="104" name="Rounded Rectangle 9"/>
          <p:cNvSpPr>
            <a:spLocks noChangeArrowheads="1"/>
          </p:cNvSpPr>
          <p:nvPr/>
        </p:nvSpPr>
        <p:spPr bwMode="auto">
          <a:xfrm>
            <a:off x="3257151" y="1120776"/>
            <a:ext cx="2619376" cy="1284286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4C575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65000"/>
              </a:spcBef>
              <a:buClr>
                <a:schemeClr val="folHlink"/>
              </a:buClr>
              <a:buSzPct val="95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5000"/>
              </a:spcBef>
              <a:buClr>
                <a:schemeClr val="tx1"/>
              </a:buClr>
              <a:buSzPct val="95000"/>
              <a:buChar char="•"/>
              <a:defRPr sz="2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tx1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34640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2400" dirty="0" smtClean="0"/>
              <a:t>Недостоверные сведения о характеристиках товара. Пример (дело </a:t>
            </a:r>
            <a:r>
              <a:rPr lang="en-US" altLang="en-US" sz="2400" dirty="0" smtClean="0"/>
              <a:t>№ 3-24-37/00-08-17</a:t>
            </a:r>
            <a:r>
              <a:rPr lang="ru-RU" altLang="en-US" sz="2400" dirty="0" smtClean="0"/>
              <a:t>)</a:t>
            </a:r>
            <a:endParaRPr lang="en-GB" altLang="en-US" sz="2400" dirty="0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37" t="39303" r="24411" b="16201"/>
          <a:stretch/>
        </p:blipFill>
        <p:spPr bwMode="auto">
          <a:xfrm>
            <a:off x="0" y="2000249"/>
            <a:ext cx="91440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-104775" y="1290638"/>
            <a:ext cx="941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2400" dirty="0" smtClean="0"/>
              <a:t>«</a:t>
            </a:r>
            <a:r>
              <a:rPr lang="en-US" altLang="en-US" sz="2400" dirty="0" smtClean="0"/>
              <a:t>[</a:t>
            </a:r>
            <a:r>
              <a:rPr lang="ru-RU" altLang="en-US" sz="2400" dirty="0" smtClean="0"/>
              <a:t>Лекарство</a:t>
            </a:r>
            <a:r>
              <a:rPr lang="en-US" altLang="en-US" sz="2400" dirty="0" smtClean="0"/>
              <a:t>]</a:t>
            </a:r>
            <a:r>
              <a:rPr lang="ru-RU" altLang="en-US" sz="2400" dirty="0" smtClean="0"/>
              <a:t> готов</a:t>
            </a:r>
            <a:r>
              <a:rPr lang="ru-RU" altLang="en-US" sz="2400" dirty="0"/>
              <a:t>о</a:t>
            </a:r>
            <a:r>
              <a:rPr lang="ru-RU" altLang="en-US" sz="2400" dirty="0" smtClean="0"/>
              <a:t> </a:t>
            </a:r>
            <a:r>
              <a:rPr lang="ru-RU" altLang="en-US" sz="2400" dirty="0"/>
              <a:t>действовать через 12 минут после приема»</a:t>
            </a:r>
            <a:endParaRPr lang="en-GB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4424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2400" dirty="0" smtClean="0"/>
              <a:t>Недостоверные сведения о характеристиках товара. Рекомендации</a:t>
            </a:r>
            <a:endParaRPr lang="en-GB" altLang="en-US" sz="24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247650" y="1285875"/>
            <a:ext cx="8562975" cy="2590800"/>
          </a:xfrm>
          <a:prstGeom prst="rect">
            <a:avLst/>
          </a:prstGeom>
          <a:solidFill>
            <a:schemeClr val="accent2">
              <a:lumMod val="90000"/>
            </a:schemeClr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ru-RU" sz="4000" dirty="0">
                <a:solidFill>
                  <a:schemeClr val="bg2"/>
                </a:solidFill>
                <a:latin typeface="Tahoma" charset="0"/>
                <a:cs typeface="Tahoma" charset="0"/>
              </a:rPr>
              <a:t>инструкции </a:t>
            </a:r>
          </a:p>
          <a:p>
            <a:pPr>
              <a:spcBef>
                <a:spcPct val="50000"/>
              </a:spcBef>
              <a:defRPr/>
            </a:pPr>
            <a:r>
              <a:rPr lang="ru-RU" sz="4000" dirty="0">
                <a:solidFill>
                  <a:schemeClr val="bg2"/>
                </a:solidFill>
                <a:latin typeface="Tahoma" charset="0"/>
                <a:cs typeface="Tahoma" charset="0"/>
              </a:rPr>
              <a:t>иные документы, утв. Минздравом</a:t>
            </a:r>
            <a:endParaRPr lang="en-GB" sz="4000" dirty="0">
              <a:solidFill>
                <a:schemeClr val="bg2"/>
              </a:solidFill>
              <a:latin typeface="Tahoma" charset="0"/>
              <a:cs typeface="Tahoma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7650" y="4048125"/>
            <a:ext cx="8562975" cy="2590800"/>
          </a:xfrm>
          <a:prstGeom prst="rect">
            <a:avLst/>
          </a:prstGeom>
          <a:solidFill>
            <a:srgbClr val="4C575C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4000">
                <a:solidFill>
                  <a:srgbClr val="FFFFFF"/>
                </a:solidFill>
              </a:rPr>
              <a:t>другие документы</a:t>
            </a:r>
            <a:endParaRPr lang="en-GB" altLang="en-US" sz="40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2400" dirty="0" smtClean="0"/>
              <a:t>Некорректные сравнения и недостоверные преимущества. Пример (дело № </a:t>
            </a:r>
            <a:r>
              <a:rPr lang="en-GB" altLang="en-US" sz="2400" dirty="0" smtClean="0"/>
              <a:t>3-24-9/00-08-18</a:t>
            </a:r>
            <a:r>
              <a:rPr lang="ru-RU" altLang="en-US" sz="2400" dirty="0" smtClean="0"/>
              <a:t>)</a:t>
            </a:r>
            <a:endParaRPr lang="en-GB" altLang="en-US" sz="2400" dirty="0" smtClean="0"/>
          </a:p>
        </p:txBody>
      </p:sp>
      <p:pic>
        <p:nvPicPr>
          <p:cNvPr id="9219" name="Picture 2" descr="&amp;Kcy;&amp;acy;&amp;rcy;&amp;tcy;&amp;icy;&amp;ncy;&amp;kcy;&amp;icy; &amp;pcy;&amp;ocy; &amp;zcy;&amp;acy;&amp;pcy;&amp;rcy;&amp;ocy;&amp;scy;&amp;ucy; «&amp;Rcy;&amp;iecy;&amp;bcy;&amp;acy;&amp;gcy;&amp;icy;&amp;tcy;» &amp;ecy;&amp;fcy;&amp;fcy;&amp;iecy;&amp;kcy;&amp;tcy;&amp;icy;&amp;vcy;&amp;iecy;&amp;ncy; &amp;tcy;&amp;acy;&amp;mcy; &amp;gcy;&amp;dcy;&amp;iecy; &amp;bcy;&amp;iecy;&amp;scy;&amp;pcy;&amp;ocy;&amp;lcy;&amp;iecy;&amp;zcy;&amp;ncy;&amp;ycy; &amp;dcy;&amp;rcy;&amp;ucy;&amp;gcy;&amp;icy;&amp;iecy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35"/>
          <a:stretch/>
        </p:blipFill>
        <p:spPr bwMode="auto">
          <a:xfrm>
            <a:off x="2019300" y="1098550"/>
            <a:ext cx="5095875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2400" dirty="0" smtClean="0"/>
              <a:t>Некорректные сравнения и недостоверные преимущества. Рекомендации</a:t>
            </a:r>
            <a:endParaRPr lang="en-GB" alt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47700" y="1209675"/>
            <a:ext cx="815340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ahoma" charset="0"/>
                <a:cs typeface="Tahoma" charset="0"/>
              </a:rPr>
              <a:t>Проводить сравнение </a:t>
            </a:r>
            <a:r>
              <a:rPr lang="ru-RU" sz="2400" b="1" dirty="0">
                <a:latin typeface="Tahoma" charset="0"/>
                <a:cs typeface="Tahoma" charset="0"/>
              </a:rPr>
              <a:t>по сопоставимым характеристикам</a:t>
            </a:r>
            <a:r>
              <a:rPr lang="ru-RU" sz="2400" dirty="0">
                <a:latin typeface="Tahoma" charset="0"/>
                <a:cs typeface="Tahoma" charset="0"/>
              </a:rPr>
              <a:t> (схожий состав, механизм действия, способ приема и т.д.)  </a:t>
            </a:r>
            <a:endParaRPr lang="en-GB" sz="2400" dirty="0"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Tahoma" charset="0"/>
                <a:cs typeface="Tahoma" charset="0"/>
              </a:rPr>
              <a:t>Допускается </a:t>
            </a:r>
            <a:r>
              <a:rPr lang="ru-RU" sz="2400" dirty="0">
                <a:latin typeface="Tahoma" charset="0"/>
                <a:cs typeface="Tahoma" charset="0"/>
              </a:rPr>
              <a:t>сравнение препаратов с одинаковыми зарегистрированными показаниями к применению (</a:t>
            </a:r>
            <a:r>
              <a:rPr lang="ru-RU" sz="2400" b="1" dirty="0">
                <a:latin typeface="Tahoma" charset="0"/>
                <a:cs typeface="Tahoma" charset="0"/>
              </a:rPr>
              <a:t>в том числе с различными МНН</a:t>
            </a:r>
            <a:r>
              <a:rPr lang="ru-RU" sz="2400" dirty="0">
                <a:latin typeface="Tahoma" charset="0"/>
                <a:cs typeface="Tahoma" charset="0"/>
              </a:rPr>
              <a:t>) при условии приведения четких и достоверных </a:t>
            </a:r>
            <a:r>
              <a:rPr lang="ru-RU" sz="2400" b="1" dirty="0">
                <a:latin typeface="Tahoma" charset="0"/>
                <a:cs typeface="Tahoma" charset="0"/>
              </a:rPr>
              <a:t>критериев сравнения в рекламном материале</a:t>
            </a:r>
            <a:endParaRPr lang="en-GB" sz="2400" b="1" dirty="0">
              <a:latin typeface="Tahoma" charset="0"/>
              <a:cs typeface="Tahoma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dirty="0">
                <a:latin typeface="Tahoma" charset="0"/>
                <a:cs typeface="Tahoma" charset="0"/>
              </a:rPr>
              <a:t> </a:t>
            </a:r>
            <a:endParaRPr lang="en-GB" dirty="0">
              <a:latin typeface="Tahoma" charset="0"/>
              <a:cs typeface="Tahoma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GB" dirty="0">
              <a:latin typeface="Tahoma" charset="0"/>
              <a:cs typeface="Tahoma" charset="0"/>
            </a:endParaRPr>
          </a:p>
        </p:txBody>
      </p:sp>
      <p:pic>
        <p:nvPicPr>
          <p:cNvPr id="1028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431" y="4567237"/>
            <a:ext cx="4143375" cy="2290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754063" y="266700"/>
            <a:ext cx="8389937" cy="6826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2400" dirty="0" smtClean="0"/>
              <a:t>Гарантия эффективности: в чем проблема? </a:t>
            </a:r>
            <a:endParaRPr lang="en-GB" altLang="en-US" sz="2400" kern="1200" dirty="0">
              <a:solidFill>
                <a:srgbClr val="5E163A"/>
              </a:solidFill>
              <a:ea typeface="+mn-ea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14363" y="1084263"/>
            <a:ext cx="7700962" cy="4764087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65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3400" indent="-2667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00"/>
              </a:buClr>
              <a:buSzPct val="95000"/>
              <a:buChar char="•"/>
              <a:defRPr sz="2200">
                <a:solidFill>
                  <a:srgbClr val="000000"/>
                </a:solidFill>
                <a:latin typeface="+mn-lt"/>
                <a:cs typeface="+mn-cs"/>
              </a:defRPr>
            </a:lvl2pPr>
            <a:lvl3pPr marL="800100" indent="-2667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066800" indent="-2667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1333500" indent="-2667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1790700" indent="-2667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247900" indent="-2667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05100" indent="-2667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162300" indent="-2667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9500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indent="-457200">
              <a:buFont typeface="Tahoma" pitchFamily="34" charset="0"/>
              <a:buAutoNum type="arabicParenR"/>
              <a:defRPr/>
            </a:pPr>
            <a:endParaRPr lang="ru-RU" altLang="en-US" kern="0" smtClean="0"/>
          </a:p>
          <a:p>
            <a:pPr marL="457200" indent="-457200">
              <a:buFont typeface="Tahoma" pitchFamily="34" charset="0"/>
              <a:buAutoNum type="arabicParenR"/>
              <a:defRPr/>
            </a:pPr>
            <a:endParaRPr lang="ru-RU" altLang="en-US" kern="0" smtClean="0"/>
          </a:p>
          <a:p>
            <a:pPr marL="457200" indent="-457200">
              <a:buFont typeface="Tahoma" pitchFamily="34" charset="0"/>
              <a:buAutoNum type="arabicParenR"/>
              <a:defRPr/>
            </a:pPr>
            <a:endParaRPr lang="ru-RU" altLang="en-US" kern="0" smtClean="0"/>
          </a:p>
          <a:p>
            <a:pPr marL="457200" indent="-457200">
              <a:buFont typeface="Tahoma" pitchFamily="34" charset="0"/>
              <a:buAutoNum type="arabicParenR"/>
              <a:defRPr/>
            </a:pPr>
            <a:endParaRPr lang="en-GB" altLang="en-US" kern="0" smtClean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89028160"/>
              </p:ext>
            </p:extLst>
          </p:nvPr>
        </p:nvGraphicFramePr>
        <p:xfrm>
          <a:off x="0" y="1236662"/>
          <a:ext cx="9144000" cy="53927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66961"/>
                <a:gridCol w="4577039"/>
              </a:tblGrid>
              <a:tr h="8960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МОЖНО УКАЗЫВАТЬ</a:t>
                      </a:r>
                    </a:p>
                  </a:txBody>
                  <a:tcPr marL="91426" marR="91426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НЕЛЬЗЯ УКАЗЫВАТЬ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26" marR="91426" anchor="ctr">
                    <a:solidFill>
                      <a:srgbClr val="FFCCCC"/>
                    </a:solidFill>
                  </a:tcPr>
                </a:tc>
              </a:tr>
              <a:tr h="44967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Лечебные свойства лекарства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(то есть положительное влияние на течение болезни)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i="0" u="none" strike="noStrike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п. 6 ч. 5 ст. 5 </a:t>
                      </a:r>
                      <a:br>
                        <a:rPr lang="ru-RU" sz="24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4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Закона о рекламе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i="0" u="none" strike="noStrike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пример: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</a:rPr>
                        <a:t>«может помочь вылечить»</a:t>
                      </a:r>
                      <a:endParaRPr lang="en-GB" sz="2400" b="1" dirty="0">
                        <a:solidFill>
                          <a:srgbClr val="000000"/>
                        </a:solidFill>
                      </a:endParaRPr>
                    </a:p>
                  </a:txBody>
                  <a:tcPr marL="91426" marR="9142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en-US" sz="2400" b="1" dirty="0" smtClean="0">
                          <a:solidFill>
                            <a:srgbClr val="000000"/>
                          </a:solidFill>
                          <a:cs typeface="Arial" pitchFamily="34" charset="0"/>
                        </a:rPr>
                        <a:t>Гарантию положительного действия лекарства</a:t>
                      </a:r>
                    </a:p>
                    <a:p>
                      <a:pPr algn="just"/>
                      <a:endParaRPr lang="ru-RU" sz="24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just"/>
                      <a:endParaRPr lang="ru-RU" sz="24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spcBef>
                          <a:spcPts val="2600"/>
                        </a:spcBef>
                      </a:pPr>
                      <a:endParaRPr lang="ru-RU" sz="8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spcBef>
                          <a:spcPts val="2600"/>
                        </a:spcBef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</a:rPr>
                        <a:t>п. 8 ч. 1 ст. 24 </a:t>
                      </a:r>
                      <a:br>
                        <a:rPr lang="ru-RU" sz="240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ru-RU" sz="2400" dirty="0" smtClean="0">
                          <a:solidFill>
                            <a:srgbClr val="000000"/>
                          </a:solidFill>
                        </a:rPr>
                        <a:t>Закона о рекламе</a:t>
                      </a:r>
                    </a:p>
                    <a:p>
                      <a:pPr algn="ctr">
                        <a:spcBef>
                          <a:spcPts val="2600"/>
                        </a:spcBef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</a:rPr>
                        <a:t>пример: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«обязательно вылечит»</a:t>
                      </a:r>
                    </a:p>
                  </a:txBody>
                  <a:tcPr marL="91426" marR="91426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06265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2400" dirty="0" smtClean="0"/>
              <a:t>Яркие примеры нарушения запрета на гарантию эффективности</a:t>
            </a:r>
            <a:endParaRPr lang="en-GB" altLang="en-US" sz="2400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41350" y="1220788"/>
            <a:ext cx="8142288" cy="5021262"/>
          </a:xfrm>
        </p:spPr>
        <p:txBody>
          <a:bodyPr>
            <a:noAutofit/>
          </a:bodyPr>
          <a:lstStyle/>
          <a:p>
            <a:pPr algn="just" eaLnBrk="1" hangingPunct="1">
              <a:defRPr/>
            </a:pPr>
            <a:r>
              <a:rPr lang="ru-RU" b="1" dirty="0" smtClean="0"/>
              <a:t>«</a:t>
            </a:r>
            <a:r>
              <a:rPr lang="ru-RU" b="1" dirty="0"/>
              <a:t>Стильная </a:t>
            </a:r>
            <a:r>
              <a:rPr lang="ru-RU" b="1" dirty="0">
                <a:solidFill>
                  <a:srgbClr val="FF0000"/>
                </a:solidFill>
              </a:rPr>
              <a:t>победа</a:t>
            </a:r>
            <a:r>
              <a:rPr lang="ru-RU" b="1" dirty="0"/>
              <a:t> над грибком ногтей!» </a:t>
            </a:r>
            <a:endParaRPr lang="en-GB" dirty="0"/>
          </a:p>
          <a:p>
            <a:pPr marL="273050" indent="0" algn="just" eaLnBrk="1" hangingPunct="1">
              <a:buFontTx/>
              <a:buNone/>
              <a:defRPr/>
            </a:pPr>
            <a:r>
              <a:rPr lang="ru-RU" sz="1800" dirty="0"/>
              <a:t>(Решение ФАС </a:t>
            </a:r>
            <a:r>
              <a:rPr lang="ru-RU" sz="1800" dirty="0" smtClean="0"/>
              <a:t>от </a:t>
            </a:r>
            <a:r>
              <a:rPr lang="ru-RU" sz="1800" dirty="0"/>
              <a:t>27.03.15 № 3-24-62/00-08-14)</a:t>
            </a:r>
            <a:endParaRPr lang="en-GB" sz="1800" dirty="0"/>
          </a:p>
          <a:p>
            <a:pPr marL="0" indent="0" algn="just" eaLnBrk="1" hangingPunct="1">
              <a:buNone/>
              <a:defRPr/>
            </a:pPr>
            <a:endParaRPr lang="ru-RU" b="1" dirty="0" smtClean="0"/>
          </a:p>
          <a:p>
            <a:pPr algn="just" eaLnBrk="1" hangingPunct="1">
              <a:defRPr/>
            </a:pPr>
            <a:r>
              <a:rPr lang="ru-RU" b="1" dirty="0" smtClean="0"/>
              <a:t>«</a:t>
            </a:r>
            <a:r>
              <a:rPr lang="ru-RU" b="1" dirty="0"/>
              <a:t>Пользуйтесь прибором </a:t>
            </a:r>
            <a:r>
              <a:rPr lang="en-US" b="1" dirty="0" smtClean="0"/>
              <a:t>[</a:t>
            </a:r>
            <a:r>
              <a:rPr lang="ru-RU" b="1" dirty="0" smtClean="0"/>
              <a:t>…</a:t>
            </a:r>
            <a:r>
              <a:rPr lang="en-US" b="1" dirty="0" smtClean="0"/>
              <a:t>]</a:t>
            </a:r>
            <a:r>
              <a:rPr lang="ru-RU" b="1" dirty="0" smtClean="0"/>
              <a:t>, </a:t>
            </a:r>
            <a:r>
              <a:rPr lang="ru-RU" b="1" dirty="0">
                <a:solidFill>
                  <a:srgbClr val="FF0000"/>
                </a:solidFill>
              </a:rPr>
              <a:t>в любом возрасте и в любой стадии заболевания </a:t>
            </a:r>
            <a:r>
              <a:rPr lang="en-US" b="1" dirty="0" smtClean="0">
                <a:solidFill>
                  <a:srgbClr val="FF0000"/>
                </a:solidFill>
              </a:rPr>
              <a:t>[</a:t>
            </a:r>
            <a:r>
              <a:rPr lang="ru-RU" b="1" dirty="0" smtClean="0">
                <a:solidFill>
                  <a:srgbClr val="FF0000"/>
                </a:solidFill>
              </a:rPr>
              <a:t>…</a:t>
            </a:r>
            <a:r>
              <a:rPr lang="en-US" b="1" dirty="0" smtClean="0">
                <a:solidFill>
                  <a:srgbClr val="FF0000"/>
                </a:solidFill>
              </a:rPr>
              <a:t>]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реанимирует опорно-двигательный аппарат</a:t>
            </a:r>
            <a:r>
              <a:rPr lang="ru-RU" b="1" dirty="0"/>
              <a:t> … Последуйте примеру тех, кто уже выздоровел» </a:t>
            </a:r>
            <a:endParaRPr lang="en-GB" dirty="0"/>
          </a:p>
          <a:p>
            <a:pPr marL="273050" indent="0" algn="just" eaLnBrk="1" hangingPunct="1">
              <a:buFontTx/>
              <a:buNone/>
              <a:defRPr/>
            </a:pPr>
            <a:r>
              <a:rPr lang="ru-RU" sz="1800" dirty="0"/>
              <a:t>(Постановление ФАС СКО </a:t>
            </a:r>
            <a:r>
              <a:rPr lang="ru-RU" sz="1800" dirty="0" smtClean="0"/>
              <a:t>от </a:t>
            </a:r>
            <a:r>
              <a:rPr lang="ru-RU" sz="1800" dirty="0"/>
              <a:t>09.08.10  № А63-19829/2009</a:t>
            </a:r>
            <a:r>
              <a:rPr lang="ru-RU" sz="1800" dirty="0" smtClean="0"/>
              <a:t>)</a:t>
            </a:r>
            <a:endParaRPr lang="en-GB" altLang="en-US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149087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CLP - PowerPoint">
      <a:dk1>
        <a:srgbClr val="4C575C"/>
      </a:dk1>
      <a:lt1>
        <a:srgbClr val="4C575C"/>
      </a:lt1>
      <a:dk2>
        <a:srgbClr val="00587C"/>
      </a:dk2>
      <a:lt2>
        <a:srgbClr val="4C575C"/>
      </a:lt2>
      <a:accent1>
        <a:srgbClr val="BFE3F9"/>
      </a:accent1>
      <a:accent2>
        <a:srgbClr val="D4DEC6"/>
      </a:accent2>
      <a:accent3>
        <a:srgbClr val="FEF5BE"/>
      </a:accent3>
      <a:accent4>
        <a:srgbClr val="E2CCE5"/>
      </a:accent4>
      <a:accent5>
        <a:srgbClr val="F9D5A4"/>
      </a:accent5>
      <a:accent6>
        <a:srgbClr val="FA4616"/>
      </a:accent6>
      <a:hlink>
        <a:srgbClr val="4C575C"/>
      </a:hlink>
      <a:folHlink>
        <a:srgbClr val="00587C"/>
      </a:folHlink>
    </a:clrScheme>
    <a:fontScheme name="Office Theme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bg2"/>
            </a:solidFill>
            <a:effectLst/>
            <a:latin typeface="Tahoma" charset="0"/>
            <a:cs typeface="Tahoma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5E163A"/>
        </a:dk2>
        <a:lt2>
          <a:srgbClr val="525C62"/>
        </a:lt2>
        <a:accent1>
          <a:srgbClr val="F4FFCD"/>
        </a:accent1>
        <a:accent2>
          <a:srgbClr val="DEDF13"/>
        </a:accent2>
        <a:accent3>
          <a:srgbClr val="FFFFFF"/>
        </a:accent3>
        <a:accent4>
          <a:srgbClr val="000000"/>
        </a:accent4>
        <a:accent5>
          <a:srgbClr val="F8FFE3"/>
        </a:accent5>
        <a:accent6>
          <a:srgbClr val="C9CA10"/>
        </a:accent6>
        <a:hlink>
          <a:srgbClr val="E4EEF0"/>
        </a:hlink>
        <a:folHlink>
          <a:srgbClr val="FAF5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00"/>
        </a:dk1>
        <a:lt1>
          <a:srgbClr val="FFFFFF"/>
        </a:lt1>
        <a:dk2>
          <a:srgbClr val="5E163A"/>
        </a:dk2>
        <a:lt2>
          <a:srgbClr val="525C62"/>
        </a:lt2>
        <a:accent1>
          <a:srgbClr val="F4FFCD"/>
        </a:accent1>
        <a:accent2>
          <a:srgbClr val="DEDF13"/>
        </a:accent2>
        <a:accent3>
          <a:srgbClr val="FFFFFF"/>
        </a:accent3>
        <a:accent4>
          <a:srgbClr val="000000"/>
        </a:accent4>
        <a:accent5>
          <a:srgbClr val="F8FFE3"/>
        </a:accent5>
        <a:accent6>
          <a:srgbClr val="C9CA10"/>
        </a:accent6>
        <a:hlink>
          <a:srgbClr val="E4EEF0"/>
        </a:hlink>
        <a:folHlink>
          <a:srgbClr val="FEDD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00"/>
        </a:dk1>
        <a:lt1>
          <a:srgbClr val="FFFFFF"/>
        </a:lt1>
        <a:dk2>
          <a:srgbClr val="58002A"/>
        </a:dk2>
        <a:lt2>
          <a:srgbClr val="525C62"/>
        </a:lt2>
        <a:accent1>
          <a:srgbClr val="F4FFCD"/>
        </a:accent1>
        <a:accent2>
          <a:srgbClr val="DEDF13"/>
        </a:accent2>
        <a:accent3>
          <a:srgbClr val="FFFFFF"/>
        </a:accent3>
        <a:accent4>
          <a:srgbClr val="000000"/>
        </a:accent4>
        <a:accent5>
          <a:srgbClr val="F8FFE3"/>
        </a:accent5>
        <a:accent6>
          <a:srgbClr val="C9CA10"/>
        </a:accent6>
        <a:hlink>
          <a:srgbClr val="E4EEF0"/>
        </a:hlink>
        <a:folHlink>
          <a:srgbClr val="FEDD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6">
        <a:dk1>
          <a:srgbClr val="525C62"/>
        </a:dk1>
        <a:lt1>
          <a:srgbClr val="FFFFFF"/>
        </a:lt1>
        <a:dk2>
          <a:srgbClr val="58002A"/>
        </a:dk2>
        <a:lt2>
          <a:srgbClr val="DEDF13"/>
        </a:lt2>
        <a:accent1>
          <a:srgbClr val="F4FFCD"/>
        </a:accent1>
        <a:accent2>
          <a:srgbClr val="E4EEF0"/>
        </a:accent2>
        <a:accent3>
          <a:srgbClr val="FFFFFF"/>
        </a:accent3>
        <a:accent4>
          <a:srgbClr val="454D53"/>
        </a:accent4>
        <a:accent5>
          <a:srgbClr val="F8FFE3"/>
        </a:accent5>
        <a:accent6>
          <a:srgbClr val="CFD8D9"/>
        </a:accent6>
        <a:hlink>
          <a:srgbClr val="58002A"/>
        </a:hlink>
        <a:folHlink>
          <a:srgbClr val="FEDD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CLP - PowerPoint">
  <a:themeElements>
    <a:clrScheme name="BCLP - PowerPoint">
      <a:dk1>
        <a:srgbClr val="525C62"/>
      </a:dk1>
      <a:lt1>
        <a:srgbClr val="FFFFFF"/>
      </a:lt1>
      <a:dk2>
        <a:srgbClr val="00587C"/>
      </a:dk2>
      <a:lt2>
        <a:srgbClr val="FFFFFF"/>
      </a:lt2>
      <a:accent1>
        <a:srgbClr val="00587C"/>
      </a:accent1>
      <a:accent2>
        <a:srgbClr val="80A1B6"/>
      </a:accent2>
      <a:accent3>
        <a:srgbClr val="CBD6DF"/>
      </a:accent3>
      <a:accent4>
        <a:srgbClr val="A9C398"/>
      </a:accent4>
      <a:accent5>
        <a:srgbClr val="525C62"/>
      </a:accent5>
      <a:accent6>
        <a:srgbClr val="996780"/>
      </a:accent6>
      <a:hlink>
        <a:srgbClr val="00587C"/>
      </a:hlink>
      <a:folHlink>
        <a:srgbClr val="00587C"/>
      </a:folHlink>
    </a:clrScheme>
    <a:fontScheme name="Office Theme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Tahoma" charset="0"/>
            <a:cs typeface="Tahoma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rgbClr val="58002A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5E163A"/>
        </a:dk2>
        <a:lt2>
          <a:srgbClr val="525C62"/>
        </a:lt2>
        <a:accent1>
          <a:srgbClr val="F4FFCD"/>
        </a:accent1>
        <a:accent2>
          <a:srgbClr val="DEDF13"/>
        </a:accent2>
        <a:accent3>
          <a:srgbClr val="FFFFFF"/>
        </a:accent3>
        <a:accent4>
          <a:srgbClr val="000000"/>
        </a:accent4>
        <a:accent5>
          <a:srgbClr val="F8FFE3"/>
        </a:accent5>
        <a:accent6>
          <a:srgbClr val="C9CA10"/>
        </a:accent6>
        <a:hlink>
          <a:srgbClr val="E4EEF0"/>
        </a:hlink>
        <a:folHlink>
          <a:srgbClr val="FAF5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00"/>
        </a:dk1>
        <a:lt1>
          <a:srgbClr val="FFFFFF"/>
        </a:lt1>
        <a:dk2>
          <a:srgbClr val="5E163A"/>
        </a:dk2>
        <a:lt2>
          <a:srgbClr val="525C62"/>
        </a:lt2>
        <a:accent1>
          <a:srgbClr val="F4FFCD"/>
        </a:accent1>
        <a:accent2>
          <a:srgbClr val="DEDF13"/>
        </a:accent2>
        <a:accent3>
          <a:srgbClr val="FFFFFF"/>
        </a:accent3>
        <a:accent4>
          <a:srgbClr val="000000"/>
        </a:accent4>
        <a:accent5>
          <a:srgbClr val="F8FFE3"/>
        </a:accent5>
        <a:accent6>
          <a:srgbClr val="C9CA10"/>
        </a:accent6>
        <a:hlink>
          <a:srgbClr val="E4EEF0"/>
        </a:hlink>
        <a:folHlink>
          <a:srgbClr val="FEDD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00"/>
        </a:dk1>
        <a:lt1>
          <a:srgbClr val="FFFFFF"/>
        </a:lt1>
        <a:dk2>
          <a:srgbClr val="58002A"/>
        </a:dk2>
        <a:lt2>
          <a:srgbClr val="525C62"/>
        </a:lt2>
        <a:accent1>
          <a:srgbClr val="F4FFCD"/>
        </a:accent1>
        <a:accent2>
          <a:srgbClr val="DEDF13"/>
        </a:accent2>
        <a:accent3>
          <a:srgbClr val="FFFFFF"/>
        </a:accent3>
        <a:accent4>
          <a:srgbClr val="000000"/>
        </a:accent4>
        <a:accent5>
          <a:srgbClr val="F8FFE3"/>
        </a:accent5>
        <a:accent6>
          <a:srgbClr val="C9CA10"/>
        </a:accent6>
        <a:hlink>
          <a:srgbClr val="E4EEF0"/>
        </a:hlink>
        <a:folHlink>
          <a:srgbClr val="FEDD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6">
        <a:dk1>
          <a:srgbClr val="525C62"/>
        </a:dk1>
        <a:lt1>
          <a:srgbClr val="FFFFFF"/>
        </a:lt1>
        <a:dk2>
          <a:srgbClr val="58002A"/>
        </a:dk2>
        <a:lt2>
          <a:srgbClr val="DEDF13"/>
        </a:lt2>
        <a:accent1>
          <a:srgbClr val="F4FFCD"/>
        </a:accent1>
        <a:accent2>
          <a:srgbClr val="E4EEF0"/>
        </a:accent2>
        <a:accent3>
          <a:srgbClr val="FFFFFF"/>
        </a:accent3>
        <a:accent4>
          <a:srgbClr val="454D53"/>
        </a:accent4>
        <a:accent5>
          <a:srgbClr val="F8FFE3"/>
        </a:accent5>
        <a:accent6>
          <a:srgbClr val="CFD8D9"/>
        </a:accent6>
        <a:hlink>
          <a:srgbClr val="58002A"/>
        </a:hlink>
        <a:folHlink>
          <a:srgbClr val="FEDD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BCLP - PowerPoint</Template>
  <TotalTime>208</TotalTime>
  <Words>966</Words>
  <Application>Microsoft Office PowerPoint</Application>
  <PresentationFormat>Экран (4:3)</PresentationFormat>
  <Paragraphs>128</Paragraphs>
  <Slides>18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Blank</vt:lpstr>
      <vt:lpstr>BCLP - PowerPoint</vt:lpstr>
      <vt:lpstr>Рекомендации по соблюдению законодательства о рекламе безрецептурных лекарственных средств</vt:lpstr>
      <vt:lpstr>Рекомендации – результат длительной работы профессионального сообщества и ФАС России  </vt:lpstr>
      <vt:lpstr>Разделы Рекомендаций (10)</vt:lpstr>
      <vt:lpstr>Недостоверные сведения о характеристиках товара. Пример (дело № 3-24-37/00-08-17)</vt:lpstr>
      <vt:lpstr>Недостоверные сведения о характеристиках товара. Рекомендации</vt:lpstr>
      <vt:lpstr>Некорректные сравнения и недостоверные преимущества. Пример (дело № 3-24-9/00-08-18)</vt:lpstr>
      <vt:lpstr>Некорректные сравнения и недостоверные преимущества. Рекомендации</vt:lpstr>
      <vt:lpstr>Гарантия эффективности: в чем проблема? </vt:lpstr>
      <vt:lpstr>Яркие примеры нарушения запрета на гарантию эффективности</vt:lpstr>
      <vt:lpstr>Гарантия эффективности. Рекомендации</vt:lpstr>
      <vt:lpstr>Гарантия эффективности. Рекомендации</vt:lpstr>
      <vt:lpstr>Гарантия эффективности. Рекомендации</vt:lpstr>
      <vt:lpstr>Отсутствие части существенной информации о лекарстве. Пример (дело № 3-5-1/00-08-17)</vt:lpstr>
      <vt:lpstr>Отсутствие части существенной информации о лекарстве. Рекомендации</vt:lpstr>
      <vt:lpstr>Суррогатная реклама</vt:lpstr>
      <vt:lpstr>Суррогатная реклама. Рекомендации </vt:lpstr>
      <vt:lpstr>Итого</vt:lpstr>
      <vt:lpstr>Ключевые разработчики Рекомендаций из команды BCLP  </vt:lpstr>
    </vt:vector>
  </TitlesOfParts>
  <Company>Berwin Leighton Paisner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BLP</dc:creator>
  <cp:keywords>TE 00346</cp:keywords>
  <cp:lastModifiedBy>ElenaY</cp:lastModifiedBy>
  <cp:revision>60</cp:revision>
  <cp:lastPrinted>2018-09-09T17:10:07Z</cp:lastPrinted>
  <dcterms:created xsi:type="dcterms:W3CDTF">2018-09-06T12:08:25Z</dcterms:created>
  <dcterms:modified xsi:type="dcterms:W3CDTF">2018-11-07T11:38:54Z</dcterms:modified>
</cp:coreProperties>
</file>